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Inter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Open Sans 1" panose="020B0604020202020204" charset="0"/>
      <p:regular r:id="rId23"/>
    </p:embeddedFont>
    <p:embeddedFont>
      <p:font typeface="Open Sans 1 Bold" panose="020B0604020202020204" charset="0"/>
      <p:regular r:id="rId24"/>
    </p:embeddedFont>
    <p:embeddedFont>
      <p:font typeface="Open Sans 2" panose="020B0604020202020204" charset="0"/>
      <p:regular r:id="rId25"/>
    </p:embeddedFont>
    <p:embeddedFont>
      <p:font typeface="Open Sans 2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2334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(Final).xlsx]Pivot Tables!PivotTable29</c:name>
    <c:fmtId val="97"/>
  </c:pivotSource>
  <c:chart>
    <c:autoTitleDeleted val="1"/>
    <c:pivotFmts>
      <c:pivotFmt>
        <c:idx val="0"/>
        <c:spPr>
          <a:solidFill>
            <a:srgbClr val="CC66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C66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CC66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"/>
          <c:w val="0.96988271613920995"/>
          <c:h val="0.87955982228946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Tables'!$B$416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C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Tables'!$A$417:$A$423</c:f>
              <c:strCache>
                <c:ptCount val="6"/>
                <c:pt idx="0">
                  <c:v>Morning Rush (Peak)</c:v>
                </c:pt>
                <c:pt idx="1">
                  <c:v>Mid-Morning (Off-Peak)</c:v>
                </c:pt>
                <c:pt idx="2">
                  <c:v>Lunchtime (Peak)</c:v>
                </c:pt>
                <c:pt idx="3">
                  <c:v>Afternoon Slump (Peak)</c:v>
                </c:pt>
                <c:pt idx="4">
                  <c:v>Mid-Afternoon (Off-Peak)</c:v>
                </c:pt>
                <c:pt idx="5">
                  <c:v>Evenings (Off-Peak)</c:v>
                </c:pt>
              </c:strCache>
            </c:strRef>
          </c:cat>
          <c:val>
            <c:numRef>
              <c:f>'Pivot Tables'!$B$417:$B$423</c:f>
              <c:numCache>
                <c:formatCode>0.00%</c:formatCode>
                <c:ptCount val="6"/>
                <c:pt idx="0">
                  <c:v>0.26351549626419268</c:v>
                </c:pt>
                <c:pt idx="1">
                  <c:v>0.20087582673077356</c:v>
                </c:pt>
                <c:pt idx="2">
                  <c:v>0.14034671903568768</c:v>
                </c:pt>
                <c:pt idx="3">
                  <c:v>0.14413895848852171</c:v>
                </c:pt>
                <c:pt idx="4">
                  <c:v>8.3677569355093559E-2</c:v>
                </c:pt>
                <c:pt idx="5">
                  <c:v>0.16744543012573079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3C-4314-9D0D-5EF894FA6B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343583"/>
        <c:axId val="155334943"/>
      </c:barChart>
      <c:catAx>
        <c:axId val="155343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34943"/>
        <c:crosses val="autoZero"/>
        <c:auto val="1"/>
        <c:lblAlgn val="ctr"/>
        <c:lblOffset val="100"/>
        <c:noMultiLvlLbl val="0"/>
      </c:catAx>
      <c:valAx>
        <c:axId val="155334943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55343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716000" cy="10287000"/>
            <a:chOff x="0" y="0"/>
            <a:chExt cx="36124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445" cy="2709333"/>
            </a:xfrm>
            <a:custGeom>
              <a:avLst/>
              <a:gdLst/>
              <a:ahLst/>
              <a:cxnLst/>
              <a:rect l="l" t="t" r="r" b="b"/>
              <a:pathLst>
                <a:path w="3612445" h="2709333">
                  <a:moveTo>
                    <a:pt x="0" y="0"/>
                  </a:moveTo>
                  <a:lnTo>
                    <a:pt x="3612445" y="0"/>
                  </a:lnTo>
                  <a:lnTo>
                    <a:pt x="36124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124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94279" y="4610694"/>
            <a:ext cx="7593721" cy="5676306"/>
          </a:xfrm>
          <a:custGeom>
            <a:avLst/>
            <a:gdLst/>
            <a:ahLst/>
            <a:cxnLst/>
            <a:rect l="l" t="t" r="r" b="b"/>
            <a:pathLst>
              <a:path w="7593721" h="5676306">
                <a:moveTo>
                  <a:pt x="0" y="0"/>
                </a:moveTo>
                <a:lnTo>
                  <a:pt x="7593721" y="0"/>
                </a:lnTo>
                <a:lnTo>
                  <a:pt x="7593721" y="5676306"/>
                </a:lnTo>
                <a:lnTo>
                  <a:pt x="0" y="5676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>
            <a:off x="1911078" y="7744059"/>
            <a:ext cx="648123" cy="648123"/>
          </a:xfrm>
          <a:custGeom>
            <a:avLst/>
            <a:gdLst/>
            <a:ahLst/>
            <a:cxnLst/>
            <a:rect l="l" t="t" r="r" b="b"/>
            <a:pathLst>
              <a:path w="648123" h="648123">
                <a:moveTo>
                  <a:pt x="0" y="0"/>
                </a:moveTo>
                <a:lnTo>
                  <a:pt x="648123" y="0"/>
                </a:lnTo>
                <a:lnTo>
                  <a:pt x="648123" y="648123"/>
                </a:lnTo>
                <a:lnTo>
                  <a:pt x="0" y="648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>
            <a:off x="152039" y="-483137"/>
            <a:ext cx="6763111" cy="3023674"/>
          </a:xfrm>
          <a:custGeom>
            <a:avLst/>
            <a:gdLst/>
            <a:ahLst/>
            <a:cxnLst/>
            <a:rect l="l" t="t" r="r" b="b"/>
            <a:pathLst>
              <a:path w="6763111" h="3023674">
                <a:moveTo>
                  <a:pt x="6763111" y="0"/>
                </a:moveTo>
                <a:lnTo>
                  <a:pt x="0" y="0"/>
                </a:lnTo>
                <a:lnTo>
                  <a:pt x="0" y="3023674"/>
                </a:lnTo>
                <a:lnTo>
                  <a:pt x="6763111" y="3023674"/>
                </a:lnTo>
                <a:lnTo>
                  <a:pt x="676311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4113726" y="6941920"/>
            <a:ext cx="3604202" cy="636077"/>
            <a:chOff x="0" y="0"/>
            <a:chExt cx="949255" cy="1675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9255" cy="167526"/>
            </a:xfrm>
            <a:custGeom>
              <a:avLst/>
              <a:gdLst/>
              <a:ahLst/>
              <a:cxnLst/>
              <a:rect l="l" t="t" r="r" b="b"/>
              <a:pathLst>
                <a:path w="949255" h="167526">
                  <a:moveTo>
                    <a:pt x="0" y="0"/>
                  </a:moveTo>
                  <a:lnTo>
                    <a:pt x="949255" y="0"/>
                  </a:lnTo>
                  <a:lnTo>
                    <a:pt x="949255" y="167526"/>
                  </a:lnTo>
                  <a:lnTo>
                    <a:pt x="0" y="167526"/>
                  </a:lnTo>
                  <a:close/>
                </a:path>
              </a:pathLst>
            </a:custGeom>
            <a:solidFill>
              <a:srgbClr val="8540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49255" cy="205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9437" y="5829400"/>
            <a:ext cx="8910818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spc="-450">
                <a:solidFill>
                  <a:srgbClr val="BEAA96"/>
                </a:solidFill>
                <a:latin typeface="Open Sans 1"/>
                <a:ea typeface="Open Sans 1"/>
                <a:cs typeface="Open Sans 1"/>
                <a:sym typeface="Open Sans 1"/>
              </a:rPr>
              <a:t>COFFEE SHOPS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3453" y="3983882"/>
            <a:ext cx="11186349" cy="187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95"/>
              </a:lnSpc>
            </a:pPr>
            <a:r>
              <a:rPr lang="en-US" sz="15159" b="1" spc="-75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BRIGHT CO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1554" y="6856195"/>
            <a:ext cx="8910818" cy="221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  <a:spcBef>
                <a:spcPct val="0"/>
              </a:spcBef>
            </a:pPr>
            <a:r>
              <a:rPr lang="en-US" sz="38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 Analysis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endParaRPr lang="en-US" sz="3803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29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29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Ebrahim Williams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746424"/>
            <a:chOff x="0" y="0"/>
            <a:chExt cx="4816593" cy="2040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40210"/>
            </a:xfrm>
            <a:custGeom>
              <a:avLst/>
              <a:gdLst/>
              <a:ahLst/>
              <a:cxnLst/>
              <a:rect l="l" t="t" r="r" b="b"/>
              <a:pathLst>
                <a:path w="4816592" h="2040210">
                  <a:moveTo>
                    <a:pt x="0" y="0"/>
                  </a:moveTo>
                  <a:lnTo>
                    <a:pt x="4816592" y="0"/>
                  </a:lnTo>
                  <a:lnTo>
                    <a:pt x="4816592" y="2040210"/>
                  </a:lnTo>
                  <a:lnTo>
                    <a:pt x="0" y="2040210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4816593" cy="229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94507" y="7631157"/>
            <a:ext cx="5593493" cy="3068199"/>
            <a:chOff x="0" y="0"/>
            <a:chExt cx="7457990" cy="409093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1158" b="14959"/>
            <a:stretch>
              <a:fillRect/>
            </a:stretch>
          </p:blipFill>
          <p:spPr>
            <a:xfrm>
              <a:off x="0" y="0"/>
              <a:ext cx="7457990" cy="409093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026726" y="1947531"/>
            <a:ext cx="5423619" cy="4861999"/>
            <a:chOff x="0" y="0"/>
            <a:chExt cx="1428443" cy="12805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443" cy="1280526"/>
            </a:xfrm>
            <a:custGeom>
              <a:avLst/>
              <a:gdLst/>
              <a:ahLst/>
              <a:cxnLst/>
              <a:rect l="l" t="t" r="r" b="b"/>
              <a:pathLst>
                <a:path w="1428443" h="1280526">
                  <a:moveTo>
                    <a:pt x="0" y="0"/>
                  </a:moveTo>
                  <a:lnTo>
                    <a:pt x="1428443" y="0"/>
                  </a:lnTo>
                  <a:lnTo>
                    <a:pt x="1428443" y="1280526"/>
                  </a:lnTo>
                  <a:lnTo>
                    <a:pt x="0" y="12805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57175"/>
              <a:ext cx="1428443" cy="153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39031" y="7631157"/>
            <a:ext cx="12933538" cy="2655843"/>
            <a:chOff x="0" y="0"/>
            <a:chExt cx="3406364" cy="6994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06364" cy="699481"/>
            </a:xfrm>
            <a:custGeom>
              <a:avLst/>
              <a:gdLst/>
              <a:ahLst/>
              <a:cxnLst/>
              <a:rect l="l" t="t" r="r" b="b"/>
              <a:pathLst>
                <a:path w="3406364" h="699481">
                  <a:moveTo>
                    <a:pt x="0" y="0"/>
                  </a:moveTo>
                  <a:lnTo>
                    <a:pt x="3406364" y="0"/>
                  </a:lnTo>
                  <a:lnTo>
                    <a:pt x="3406364" y="699481"/>
                  </a:lnTo>
                  <a:lnTo>
                    <a:pt x="0" y="699481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57175"/>
              <a:ext cx="3406364" cy="95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8514" y="2087020"/>
            <a:ext cx="3658850" cy="5246370"/>
            <a:chOff x="0" y="0"/>
            <a:chExt cx="4428528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-5169"/>
              <a:ext cx="4428528" cy="6355169"/>
            </a:xfrm>
            <a:custGeom>
              <a:avLst/>
              <a:gdLst/>
              <a:ahLst/>
              <a:cxnLst/>
              <a:rect l="l" t="t" r="r" b="b"/>
              <a:pathLst>
                <a:path w="4428528" h="6355169">
                  <a:moveTo>
                    <a:pt x="3911536" y="3509378"/>
                  </a:moveTo>
                  <a:lnTo>
                    <a:pt x="3745967" y="6077153"/>
                  </a:lnTo>
                  <a:cubicBezTo>
                    <a:pt x="3735896" y="6233503"/>
                    <a:pt x="3606140" y="6355169"/>
                    <a:pt x="3449460" y="6355169"/>
                  </a:cubicBezTo>
                  <a:lnTo>
                    <a:pt x="2214270" y="6355169"/>
                  </a:lnTo>
                  <a:lnTo>
                    <a:pt x="979081" y="6355169"/>
                  </a:lnTo>
                  <a:cubicBezTo>
                    <a:pt x="822401" y="6355169"/>
                    <a:pt x="692645" y="6233503"/>
                    <a:pt x="682562" y="6077153"/>
                  </a:cubicBezTo>
                  <a:lnTo>
                    <a:pt x="498043" y="3215602"/>
                  </a:lnTo>
                  <a:cubicBezTo>
                    <a:pt x="838848" y="3092679"/>
                    <a:pt x="1168705" y="3054147"/>
                    <a:pt x="1482471" y="3101658"/>
                  </a:cubicBezTo>
                  <a:cubicBezTo>
                    <a:pt x="1750035" y="3142158"/>
                    <a:pt x="1932318" y="3232709"/>
                    <a:pt x="2125320" y="3328594"/>
                  </a:cubicBezTo>
                  <a:cubicBezTo>
                    <a:pt x="2313508" y="3422079"/>
                    <a:pt x="2508110" y="3518751"/>
                    <a:pt x="2790660" y="3573717"/>
                  </a:cubicBezTo>
                  <a:cubicBezTo>
                    <a:pt x="2925382" y="3599917"/>
                    <a:pt x="3063291" y="3612985"/>
                    <a:pt x="3204083" y="3612985"/>
                  </a:cubicBezTo>
                  <a:cubicBezTo>
                    <a:pt x="3432835" y="3612985"/>
                    <a:pt x="3669170" y="3578251"/>
                    <a:pt x="3911536" y="3509378"/>
                  </a:cubicBezTo>
                  <a:close/>
                  <a:moveTo>
                    <a:pt x="4279011" y="697065"/>
                  </a:moveTo>
                  <a:lnTo>
                    <a:pt x="4006520" y="697065"/>
                  </a:lnTo>
                  <a:lnTo>
                    <a:pt x="4006520" y="165710"/>
                  </a:lnTo>
                  <a:cubicBezTo>
                    <a:pt x="4006520" y="73317"/>
                    <a:pt x="3928732" y="0"/>
                    <a:pt x="3836505" y="5448"/>
                  </a:cubicBezTo>
                  <a:lnTo>
                    <a:pt x="422008" y="207328"/>
                  </a:lnTo>
                  <a:lnTo>
                    <a:pt x="422008" y="697065"/>
                  </a:lnTo>
                  <a:lnTo>
                    <a:pt x="149517" y="697065"/>
                  </a:lnTo>
                  <a:cubicBezTo>
                    <a:pt x="66942" y="697065"/>
                    <a:pt x="0" y="764007"/>
                    <a:pt x="0" y="846582"/>
                  </a:cubicBezTo>
                  <a:lnTo>
                    <a:pt x="0" y="1401991"/>
                  </a:lnTo>
                  <a:cubicBezTo>
                    <a:pt x="0" y="1484567"/>
                    <a:pt x="66942" y="1551508"/>
                    <a:pt x="149517" y="1551508"/>
                  </a:cubicBezTo>
                  <a:lnTo>
                    <a:pt x="390754" y="1551508"/>
                  </a:lnTo>
                  <a:lnTo>
                    <a:pt x="489318" y="3080118"/>
                  </a:lnTo>
                  <a:cubicBezTo>
                    <a:pt x="838162" y="2959722"/>
                    <a:pt x="1177366" y="2923553"/>
                    <a:pt x="1501991" y="2972702"/>
                  </a:cubicBezTo>
                  <a:cubicBezTo>
                    <a:pt x="1789760" y="3016263"/>
                    <a:pt x="1989836" y="3115653"/>
                    <a:pt x="2183333" y="3211779"/>
                  </a:cubicBezTo>
                  <a:cubicBezTo>
                    <a:pt x="2363762" y="3301416"/>
                    <a:pt x="2550325" y="3394088"/>
                    <a:pt x="2815552" y="3445688"/>
                  </a:cubicBezTo>
                  <a:cubicBezTo>
                    <a:pt x="3162033" y="3513061"/>
                    <a:pt x="3532581" y="3487547"/>
                    <a:pt x="3920477" y="3370695"/>
                  </a:cubicBezTo>
                  <a:lnTo>
                    <a:pt x="4037774" y="1551508"/>
                  </a:lnTo>
                  <a:lnTo>
                    <a:pt x="4279011" y="1551508"/>
                  </a:lnTo>
                  <a:cubicBezTo>
                    <a:pt x="4361586" y="1551508"/>
                    <a:pt x="4428528" y="1484567"/>
                    <a:pt x="4428528" y="1401991"/>
                  </a:cubicBezTo>
                  <a:lnTo>
                    <a:pt x="4428528" y="846582"/>
                  </a:lnTo>
                  <a:cubicBezTo>
                    <a:pt x="4428528" y="764007"/>
                    <a:pt x="4361586" y="697065"/>
                    <a:pt x="4279011" y="697065"/>
                  </a:cubicBezTo>
                  <a:close/>
                </a:path>
              </a:pathLst>
            </a:custGeom>
            <a:blipFill>
              <a:blip r:embed="rId3"/>
              <a:stretch>
                <a:fillRect l="-57608" r="-5760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5" name="Freeform 15"/>
          <p:cNvSpPr/>
          <p:nvPr/>
        </p:nvSpPr>
        <p:spPr>
          <a:xfrm>
            <a:off x="4113908" y="1766516"/>
            <a:ext cx="8336437" cy="5182503"/>
          </a:xfrm>
          <a:custGeom>
            <a:avLst/>
            <a:gdLst/>
            <a:ahLst/>
            <a:cxnLst/>
            <a:rect l="l" t="t" r="r" b="b"/>
            <a:pathLst>
              <a:path w="8336437" h="5182503">
                <a:moveTo>
                  <a:pt x="0" y="0"/>
                </a:moveTo>
                <a:lnTo>
                  <a:pt x="8336437" y="0"/>
                </a:lnTo>
                <a:lnTo>
                  <a:pt x="8336437" y="5182503"/>
                </a:lnTo>
                <a:lnTo>
                  <a:pt x="0" y="5182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46" b="-3460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6" name="Group 16"/>
          <p:cNvGrpSpPr/>
          <p:nvPr/>
        </p:nvGrpSpPr>
        <p:grpSpPr>
          <a:xfrm>
            <a:off x="13372010" y="1903337"/>
            <a:ext cx="3887290" cy="5549070"/>
            <a:chOff x="0" y="0"/>
            <a:chExt cx="4448366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57903" cy="6354534"/>
            </a:xfrm>
            <a:custGeom>
              <a:avLst/>
              <a:gdLst/>
              <a:ahLst/>
              <a:cxnLst/>
              <a:rect l="l" t="t" r="r" b="b"/>
              <a:pathLst>
                <a:path w="4457903" h="6354534">
                  <a:moveTo>
                    <a:pt x="3692817" y="5578221"/>
                  </a:moveTo>
                  <a:cubicBezTo>
                    <a:pt x="3741700" y="5776735"/>
                    <a:pt x="3640493" y="5981535"/>
                    <a:pt x="3453028" y="6063107"/>
                  </a:cubicBezTo>
                  <a:cubicBezTo>
                    <a:pt x="3127223" y="6204877"/>
                    <a:pt x="2645918" y="6354534"/>
                    <a:pt x="2053997" y="6349898"/>
                  </a:cubicBezTo>
                  <a:cubicBezTo>
                    <a:pt x="1486814" y="6345453"/>
                    <a:pt x="1025055" y="6200966"/>
                    <a:pt x="707987" y="6062840"/>
                  </a:cubicBezTo>
                  <a:cubicBezTo>
                    <a:pt x="520840" y="5981319"/>
                    <a:pt x="420116" y="5776494"/>
                    <a:pt x="468935" y="5578285"/>
                  </a:cubicBezTo>
                  <a:lnTo>
                    <a:pt x="1012406" y="3371482"/>
                  </a:lnTo>
                  <a:lnTo>
                    <a:pt x="1145540" y="3371482"/>
                  </a:lnTo>
                  <a:lnTo>
                    <a:pt x="1145540" y="3167113"/>
                  </a:lnTo>
                  <a:lnTo>
                    <a:pt x="3016225" y="3167113"/>
                  </a:lnTo>
                  <a:lnTo>
                    <a:pt x="3016225" y="3371482"/>
                  </a:lnTo>
                  <a:lnTo>
                    <a:pt x="3149371" y="3371482"/>
                  </a:lnTo>
                  <a:lnTo>
                    <a:pt x="3692817" y="5578221"/>
                  </a:lnTo>
                  <a:close/>
                  <a:moveTo>
                    <a:pt x="4431259" y="1877924"/>
                  </a:moveTo>
                  <a:lnTo>
                    <a:pt x="4006799" y="909282"/>
                  </a:lnTo>
                  <a:cubicBezTo>
                    <a:pt x="3959187" y="800633"/>
                    <a:pt x="3851808" y="730453"/>
                    <a:pt x="3733190" y="730453"/>
                  </a:cubicBezTo>
                  <a:lnTo>
                    <a:pt x="3538093" y="730453"/>
                  </a:lnTo>
                  <a:cubicBezTo>
                    <a:pt x="3432149" y="612673"/>
                    <a:pt x="2959164" y="519544"/>
                    <a:pt x="2356968" y="497408"/>
                  </a:cubicBezTo>
                  <a:lnTo>
                    <a:pt x="2356968" y="208597"/>
                  </a:lnTo>
                  <a:cubicBezTo>
                    <a:pt x="2356968" y="93383"/>
                    <a:pt x="2263572" y="0"/>
                    <a:pt x="2148370" y="0"/>
                  </a:cubicBezTo>
                  <a:lnTo>
                    <a:pt x="2013394" y="0"/>
                  </a:lnTo>
                  <a:cubicBezTo>
                    <a:pt x="1898193" y="0"/>
                    <a:pt x="1804797" y="93383"/>
                    <a:pt x="1804797" y="208597"/>
                  </a:cubicBezTo>
                  <a:lnTo>
                    <a:pt x="1804797" y="497408"/>
                  </a:lnTo>
                  <a:cubicBezTo>
                    <a:pt x="1119480" y="522605"/>
                    <a:pt x="600989" y="639724"/>
                    <a:pt x="600989" y="780491"/>
                  </a:cubicBezTo>
                  <a:lnTo>
                    <a:pt x="137655" y="780491"/>
                  </a:lnTo>
                  <a:cubicBezTo>
                    <a:pt x="61633" y="780479"/>
                    <a:pt x="0" y="842112"/>
                    <a:pt x="0" y="918146"/>
                  </a:cubicBezTo>
                  <a:lnTo>
                    <a:pt x="0" y="1037742"/>
                  </a:lnTo>
                  <a:lnTo>
                    <a:pt x="715200" y="1564500"/>
                  </a:lnTo>
                  <a:lnTo>
                    <a:pt x="876186" y="2669642"/>
                  </a:lnTo>
                  <a:cubicBezTo>
                    <a:pt x="891769" y="2776601"/>
                    <a:pt x="983475" y="2855925"/>
                    <a:pt x="1091565" y="2855925"/>
                  </a:cubicBezTo>
                  <a:lnTo>
                    <a:pt x="1145540" y="2855925"/>
                  </a:lnTo>
                  <a:lnTo>
                    <a:pt x="1145540" y="3060281"/>
                  </a:lnTo>
                  <a:lnTo>
                    <a:pt x="3016225" y="3060281"/>
                  </a:lnTo>
                  <a:lnTo>
                    <a:pt x="3016225" y="2855925"/>
                  </a:lnTo>
                  <a:lnTo>
                    <a:pt x="3070212" y="2855925"/>
                  </a:lnTo>
                  <a:cubicBezTo>
                    <a:pt x="3178302" y="2855925"/>
                    <a:pt x="3270009" y="2776601"/>
                    <a:pt x="3285592" y="2669642"/>
                  </a:cubicBezTo>
                  <a:lnTo>
                    <a:pt x="3512045" y="1115047"/>
                  </a:lnTo>
                  <a:lnTo>
                    <a:pt x="3677057" y="1115047"/>
                  </a:lnTo>
                  <a:lnTo>
                    <a:pt x="4041178" y="1945970"/>
                  </a:lnTo>
                  <a:lnTo>
                    <a:pt x="3745027" y="2432342"/>
                  </a:lnTo>
                  <a:cubicBezTo>
                    <a:pt x="3689795" y="2523058"/>
                    <a:pt x="3718560" y="2641372"/>
                    <a:pt x="3809263" y="2696604"/>
                  </a:cubicBezTo>
                  <a:cubicBezTo>
                    <a:pt x="3899979" y="2751836"/>
                    <a:pt x="4018280" y="2723071"/>
                    <a:pt x="4073512" y="2632367"/>
                  </a:cubicBezTo>
                  <a:lnTo>
                    <a:pt x="4418686" y="2065465"/>
                  </a:lnTo>
                  <a:cubicBezTo>
                    <a:pt x="4453217" y="2008746"/>
                    <a:pt x="4457903" y="1938744"/>
                    <a:pt x="4431259" y="1877924"/>
                  </a:cubicBezTo>
                  <a:close/>
                </a:path>
              </a:pathLst>
            </a:custGeom>
            <a:blipFill>
              <a:blip r:embed="rId3"/>
              <a:stretch>
                <a:fillRect l="-57128" r="-5712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8189" y="831966"/>
            <a:ext cx="13538945" cy="93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sz="7449" b="1" spc="-186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 BY TIME DISTRIBUTION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260261"/>
            <a:ext cx="10789752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majority of our sales are generated during the Morning, Mid-Morning, Lunchtime, Afternoon and Evening Hours.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The least of our sales comes from our Mid-Afternoon Hours.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6013615" cy="7810500"/>
            <a:chOff x="0" y="0"/>
            <a:chExt cx="4217578" cy="2057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7578" cy="2057086"/>
            </a:xfrm>
            <a:custGeom>
              <a:avLst/>
              <a:gdLst/>
              <a:ahLst/>
              <a:cxnLst/>
              <a:rect l="l" t="t" r="r" b="b"/>
              <a:pathLst>
                <a:path w="4217578" h="2057086">
                  <a:moveTo>
                    <a:pt x="0" y="0"/>
                  </a:moveTo>
                  <a:lnTo>
                    <a:pt x="4217578" y="0"/>
                  </a:lnTo>
                  <a:lnTo>
                    <a:pt x="4217578" y="2057086"/>
                  </a:lnTo>
                  <a:lnTo>
                    <a:pt x="0" y="2057086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4217578" cy="231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94507" y="6991866"/>
            <a:ext cx="5593493" cy="3295134"/>
            <a:chOff x="0" y="0"/>
            <a:chExt cx="7457990" cy="43935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9535" b="13336"/>
            <a:stretch>
              <a:fillRect/>
            </a:stretch>
          </p:blipFill>
          <p:spPr>
            <a:xfrm>
              <a:off x="0" y="0"/>
              <a:ext cx="7457990" cy="439351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2694507" y="0"/>
            <a:ext cx="5593493" cy="6991866"/>
          </a:xfrm>
          <a:custGeom>
            <a:avLst/>
            <a:gdLst/>
            <a:ahLst/>
            <a:cxnLst/>
            <a:rect l="l" t="t" r="r" b="b"/>
            <a:pathLst>
              <a:path w="5593493" h="6991866">
                <a:moveTo>
                  <a:pt x="0" y="0"/>
                </a:moveTo>
                <a:lnTo>
                  <a:pt x="5593493" y="0"/>
                </a:lnTo>
                <a:lnTo>
                  <a:pt x="5593493" y="6991866"/>
                </a:lnTo>
                <a:lnTo>
                  <a:pt x="0" y="699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1168189" y="2203827"/>
            <a:ext cx="10871411" cy="4955071"/>
            <a:chOff x="0" y="0"/>
            <a:chExt cx="2050157" cy="1374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0157" cy="1374995"/>
            </a:xfrm>
            <a:custGeom>
              <a:avLst/>
              <a:gdLst/>
              <a:ahLst/>
              <a:cxnLst/>
              <a:rect l="l" t="t" r="r" b="b"/>
              <a:pathLst>
                <a:path w="2050157" h="1374995">
                  <a:moveTo>
                    <a:pt x="0" y="0"/>
                  </a:moveTo>
                  <a:lnTo>
                    <a:pt x="2050157" y="0"/>
                  </a:lnTo>
                  <a:lnTo>
                    <a:pt x="2050157" y="1374995"/>
                  </a:lnTo>
                  <a:lnTo>
                    <a:pt x="0" y="1374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57175"/>
              <a:ext cx="2050157" cy="163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39031" y="7631157"/>
            <a:ext cx="12933538" cy="2655843"/>
            <a:chOff x="0" y="0"/>
            <a:chExt cx="3406364" cy="6994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6364" cy="699481"/>
            </a:xfrm>
            <a:custGeom>
              <a:avLst/>
              <a:gdLst/>
              <a:ahLst/>
              <a:cxnLst/>
              <a:rect l="l" t="t" r="r" b="b"/>
              <a:pathLst>
                <a:path w="3406364" h="699481">
                  <a:moveTo>
                    <a:pt x="0" y="0"/>
                  </a:moveTo>
                  <a:lnTo>
                    <a:pt x="3406364" y="0"/>
                  </a:lnTo>
                  <a:lnTo>
                    <a:pt x="3406364" y="699481"/>
                  </a:lnTo>
                  <a:lnTo>
                    <a:pt x="0" y="699481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57175"/>
              <a:ext cx="3406364" cy="95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8189" y="401864"/>
            <a:ext cx="11526318" cy="179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sz="7449" b="1" spc="-186" dirty="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 DISTRIBUTION BY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260261"/>
            <a:ext cx="10789752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majority of our sales are generated during the peak morning rush, off-peak mid-morning and evening hours.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Our lowest sales are during lunchtime, the afternoon slump, and off-peak mid-afternoon hours.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C3C1873-8E56-0BAD-3060-671E39F2B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431539"/>
              </p:ext>
            </p:extLst>
          </p:nvPr>
        </p:nvGraphicFramePr>
        <p:xfrm>
          <a:off x="1168190" y="2504790"/>
          <a:ext cx="10787524" cy="4149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F7192-805B-2A49-A5A7-5F4C03CF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D61EA6-FBF2-1831-6C19-6CB7CB9FB6A3}"/>
              </a:ext>
            </a:extLst>
          </p:cNvPr>
          <p:cNvGrpSpPr/>
          <p:nvPr/>
        </p:nvGrpSpPr>
        <p:grpSpPr>
          <a:xfrm>
            <a:off x="0" y="0"/>
            <a:ext cx="16013615" cy="7810500"/>
            <a:chOff x="0" y="0"/>
            <a:chExt cx="4217578" cy="20570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BD5FF-5E75-5BD4-F62E-67517B827F41}"/>
                </a:ext>
              </a:extLst>
            </p:cNvPr>
            <p:cNvSpPr/>
            <p:nvPr/>
          </p:nvSpPr>
          <p:spPr>
            <a:xfrm>
              <a:off x="0" y="0"/>
              <a:ext cx="4217578" cy="2057086"/>
            </a:xfrm>
            <a:custGeom>
              <a:avLst/>
              <a:gdLst/>
              <a:ahLst/>
              <a:cxnLst/>
              <a:rect l="l" t="t" r="r" b="b"/>
              <a:pathLst>
                <a:path w="4217578" h="2057086">
                  <a:moveTo>
                    <a:pt x="0" y="0"/>
                  </a:moveTo>
                  <a:lnTo>
                    <a:pt x="4217578" y="0"/>
                  </a:lnTo>
                  <a:lnTo>
                    <a:pt x="4217578" y="2057086"/>
                  </a:lnTo>
                  <a:lnTo>
                    <a:pt x="0" y="2057086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B67DA1D-6D12-B93B-7C85-90A5FDE999B9}"/>
                </a:ext>
              </a:extLst>
            </p:cNvPr>
            <p:cNvSpPr txBox="1"/>
            <p:nvPr/>
          </p:nvSpPr>
          <p:spPr>
            <a:xfrm>
              <a:off x="0" y="-257175"/>
              <a:ext cx="4217578" cy="231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A657A5-6D0A-A058-0F3F-E725E8668EF0}"/>
              </a:ext>
            </a:extLst>
          </p:cNvPr>
          <p:cNvGrpSpPr/>
          <p:nvPr/>
        </p:nvGrpSpPr>
        <p:grpSpPr>
          <a:xfrm>
            <a:off x="12694507" y="6991866"/>
            <a:ext cx="5593493" cy="3295134"/>
            <a:chOff x="0" y="0"/>
            <a:chExt cx="7457990" cy="4393512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DA954CD-3CF9-6CA3-81E3-45FF065FD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9535" b="13336"/>
            <a:stretch>
              <a:fillRect/>
            </a:stretch>
          </p:blipFill>
          <p:spPr>
            <a:xfrm>
              <a:off x="0" y="0"/>
              <a:ext cx="7457990" cy="4393512"/>
            </a:xfrm>
            <a:prstGeom prst="rect">
              <a:avLst/>
            </a:prstGeom>
          </p:spPr>
        </p:pic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A5F14E4-64D3-CFA5-B89A-43E52DC466BC}"/>
              </a:ext>
            </a:extLst>
          </p:cNvPr>
          <p:cNvSpPr/>
          <p:nvPr/>
        </p:nvSpPr>
        <p:spPr>
          <a:xfrm>
            <a:off x="12694507" y="0"/>
            <a:ext cx="5593493" cy="6991866"/>
          </a:xfrm>
          <a:custGeom>
            <a:avLst/>
            <a:gdLst/>
            <a:ahLst/>
            <a:cxnLst/>
            <a:rect l="l" t="t" r="r" b="b"/>
            <a:pathLst>
              <a:path w="5593493" h="6991866">
                <a:moveTo>
                  <a:pt x="0" y="0"/>
                </a:moveTo>
                <a:lnTo>
                  <a:pt x="5593493" y="0"/>
                </a:lnTo>
                <a:lnTo>
                  <a:pt x="5593493" y="6991866"/>
                </a:lnTo>
                <a:lnTo>
                  <a:pt x="0" y="699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33DD715-2516-C20B-858C-60EDAFABDD2E}"/>
              </a:ext>
            </a:extLst>
          </p:cNvPr>
          <p:cNvGrpSpPr/>
          <p:nvPr/>
        </p:nvGrpSpPr>
        <p:grpSpPr>
          <a:xfrm>
            <a:off x="1168189" y="2203827"/>
            <a:ext cx="7784189" cy="5220685"/>
            <a:chOff x="0" y="0"/>
            <a:chExt cx="2050157" cy="137499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4094F04-318B-ECBE-492B-64003F2CFBD6}"/>
                </a:ext>
              </a:extLst>
            </p:cNvPr>
            <p:cNvSpPr/>
            <p:nvPr/>
          </p:nvSpPr>
          <p:spPr>
            <a:xfrm>
              <a:off x="0" y="0"/>
              <a:ext cx="2050157" cy="1374995"/>
            </a:xfrm>
            <a:custGeom>
              <a:avLst/>
              <a:gdLst/>
              <a:ahLst/>
              <a:cxnLst/>
              <a:rect l="l" t="t" r="r" b="b"/>
              <a:pathLst>
                <a:path w="2050157" h="1374995">
                  <a:moveTo>
                    <a:pt x="0" y="0"/>
                  </a:moveTo>
                  <a:lnTo>
                    <a:pt x="2050157" y="0"/>
                  </a:lnTo>
                  <a:lnTo>
                    <a:pt x="2050157" y="1374995"/>
                  </a:lnTo>
                  <a:lnTo>
                    <a:pt x="0" y="1374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3F53AD-FE99-FB2A-919E-DA74391C7962}"/>
                </a:ext>
              </a:extLst>
            </p:cNvPr>
            <p:cNvSpPr txBox="1"/>
            <p:nvPr/>
          </p:nvSpPr>
          <p:spPr>
            <a:xfrm>
              <a:off x="0" y="-257175"/>
              <a:ext cx="2050157" cy="163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CF991C6-E831-D7B0-443D-97F4DF552F13}"/>
              </a:ext>
            </a:extLst>
          </p:cNvPr>
          <p:cNvGrpSpPr/>
          <p:nvPr/>
        </p:nvGrpSpPr>
        <p:grpSpPr>
          <a:xfrm>
            <a:off x="-239031" y="7631157"/>
            <a:ext cx="12933538" cy="2655843"/>
            <a:chOff x="0" y="0"/>
            <a:chExt cx="3406364" cy="69948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75712D2-9B0A-09A1-53F3-3537A3EB8474}"/>
                </a:ext>
              </a:extLst>
            </p:cNvPr>
            <p:cNvSpPr/>
            <p:nvPr/>
          </p:nvSpPr>
          <p:spPr>
            <a:xfrm>
              <a:off x="0" y="0"/>
              <a:ext cx="3406364" cy="699481"/>
            </a:xfrm>
            <a:custGeom>
              <a:avLst/>
              <a:gdLst/>
              <a:ahLst/>
              <a:cxnLst/>
              <a:rect l="l" t="t" r="r" b="b"/>
              <a:pathLst>
                <a:path w="3406364" h="699481">
                  <a:moveTo>
                    <a:pt x="0" y="0"/>
                  </a:moveTo>
                  <a:lnTo>
                    <a:pt x="3406364" y="0"/>
                  </a:lnTo>
                  <a:lnTo>
                    <a:pt x="3406364" y="699481"/>
                  </a:lnTo>
                  <a:lnTo>
                    <a:pt x="0" y="699481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B5AE68B-AF9A-609F-0ADF-0CDC8AE46EAD}"/>
                </a:ext>
              </a:extLst>
            </p:cNvPr>
            <p:cNvSpPr txBox="1"/>
            <p:nvPr/>
          </p:nvSpPr>
          <p:spPr>
            <a:xfrm>
              <a:off x="0" y="-257175"/>
              <a:ext cx="3406364" cy="95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31297A47-B77E-346B-2949-866F4A5AA228}"/>
              </a:ext>
            </a:extLst>
          </p:cNvPr>
          <p:cNvSpPr/>
          <p:nvPr/>
        </p:nvSpPr>
        <p:spPr>
          <a:xfrm>
            <a:off x="1296251" y="2196619"/>
            <a:ext cx="10522201" cy="5258158"/>
          </a:xfrm>
          <a:custGeom>
            <a:avLst/>
            <a:gdLst/>
            <a:ahLst/>
            <a:cxnLst/>
            <a:rect l="l" t="t" r="r" b="b"/>
            <a:pathLst>
              <a:path w="10522201" h="5258158">
                <a:moveTo>
                  <a:pt x="0" y="0"/>
                </a:moveTo>
                <a:lnTo>
                  <a:pt x="10522201" y="0"/>
                </a:lnTo>
                <a:lnTo>
                  <a:pt x="10522201" y="5258158"/>
                </a:lnTo>
                <a:lnTo>
                  <a:pt x="0" y="525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6" t="-12201" b="-11076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DC8467D-A511-2478-5D91-3240EB51B67D}"/>
              </a:ext>
            </a:extLst>
          </p:cNvPr>
          <p:cNvSpPr txBox="1"/>
          <p:nvPr/>
        </p:nvSpPr>
        <p:spPr>
          <a:xfrm>
            <a:off x="1168189" y="401864"/>
            <a:ext cx="11526318" cy="179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sz="7449" b="1" spc="-186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 DISTRIBUTION BY TIME AND STORE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5E645F2-2F3B-6295-E83B-0098C88C1A53}"/>
              </a:ext>
            </a:extLst>
          </p:cNvPr>
          <p:cNvSpPr txBox="1"/>
          <p:nvPr/>
        </p:nvSpPr>
        <p:spPr>
          <a:xfrm>
            <a:off x="1028700" y="8260261"/>
            <a:ext cx="10789752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majority of Hell’s Kitchen and Lower Manhattan’s sales are generated during the peak morning rush, off-peak mid-morning hours.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Astoria’s sales are, however, concentrated in the off-peak mid-afternoon, peak lunchtime, and evening hours. Similar to Astoria, Hell’s Kitchen has strong off-peak evening sales.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Lower Manhattan, however, makes most of its sales during the morning and afternoon.</a:t>
            </a:r>
          </a:p>
        </p:txBody>
      </p:sp>
    </p:spTree>
    <p:extLst>
      <p:ext uri="{BB962C8B-B14F-4D97-AF65-F5344CB8AC3E}">
        <p14:creationId xmlns:p14="http://schemas.microsoft.com/office/powerpoint/2010/main" val="141249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4854" y="3083513"/>
            <a:ext cx="1282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2239663"/>
            <a:ext cx="14863159" cy="8047337"/>
            <a:chOff x="0" y="0"/>
            <a:chExt cx="3914577" cy="211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4577" cy="2119463"/>
            </a:xfrm>
            <a:custGeom>
              <a:avLst/>
              <a:gdLst/>
              <a:ahLst/>
              <a:cxnLst/>
              <a:rect l="l" t="t" r="r" b="b"/>
              <a:pathLst>
                <a:path w="3914577" h="2119463">
                  <a:moveTo>
                    <a:pt x="0" y="0"/>
                  </a:moveTo>
                  <a:lnTo>
                    <a:pt x="3914577" y="0"/>
                  </a:lnTo>
                  <a:lnTo>
                    <a:pt x="3914577" y="2119463"/>
                  </a:lnTo>
                  <a:lnTo>
                    <a:pt x="0" y="2119463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14577" cy="215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73308" y="1682331"/>
            <a:ext cx="1685992" cy="8604669"/>
            <a:chOff x="0" y="0"/>
            <a:chExt cx="812800" cy="4148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148225"/>
            </a:xfrm>
            <a:custGeom>
              <a:avLst/>
              <a:gdLst/>
              <a:ahLst/>
              <a:cxnLst/>
              <a:rect l="l" t="t" r="r" b="b"/>
              <a:pathLst>
                <a:path w="812800" h="4148225">
                  <a:moveTo>
                    <a:pt x="0" y="0"/>
                  </a:moveTo>
                  <a:lnTo>
                    <a:pt x="812800" y="0"/>
                  </a:lnTo>
                  <a:lnTo>
                    <a:pt x="812800" y="4148225"/>
                  </a:lnTo>
                  <a:lnTo>
                    <a:pt x="0" y="4148225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4186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4854" y="908111"/>
            <a:ext cx="8780517" cy="13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7"/>
              </a:lnSpc>
            </a:pPr>
            <a:r>
              <a:rPr lang="en-US" sz="10047" b="1" spc="-251">
                <a:solidFill>
                  <a:srgbClr val="1C0D0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726" y="9506904"/>
            <a:ext cx="384078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Smells So Good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73308" y="1568031"/>
            <a:ext cx="1685992" cy="14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9"/>
              </a:lnSpc>
            </a:pPr>
            <a:r>
              <a:rPr lang="en-US" sz="8585" b="1" spc="-652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989471" y="854345"/>
            <a:ext cx="3470338" cy="1248551"/>
            <a:chOff x="0" y="0"/>
            <a:chExt cx="2517943" cy="905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944" cy="905901"/>
            </a:xfrm>
            <a:custGeom>
              <a:avLst/>
              <a:gdLst/>
              <a:ahLst/>
              <a:cxnLst/>
              <a:rect l="l" t="t" r="r" b="b"/>
              <a:pathLst>
                <a:path w="2517944" h="905901">
                  <a:moveTo>
                    <a:pt x="0" y="0"/>
                  </a:moveTo>
                  <a:lnTo>
                    <a:pt x="2517944" y="0"/>
                  </a:lnTo>
                  <a:lnTo>
                    <a:pt x="2517944" y="905901"/>
                  </a:lnTo>
                  <a:lnTo>
                    <a:pt x="0" y="905901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17943" cy="94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44000" y="1097460"/>
            <a:ext cx="7195404" cy="8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2"/>
              </a:lnSpc>
            </a:pPr>
            <a:r>
              <a:rPr lang="en-US" sz="6762" b="1" spc="-16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149 116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86027" y="3641716"/>
            <a:ext cx="15049186" cy="5306986"/>
            <a:chOff x="0" y="0"/>
            <a:chExt cx="20065581" cy="707598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l="9735" t="656" r="10652" b="6688"/>
            <a:stretch>
              <a:fillRect/>
            </a:stretch>
          </p:blipFill>
          <p:spPr>
            <a:xfrm>
              <a:off x="0" y="0"/>
              <a:ext cx="4863995" cy="707598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t="1507" b="1507"/>
            <a:stretch>
              <a:fillRect/>
            </a:stretch>
          </p:blipFill>
          <p:spPr>
            <a:xfrm>
              <a:off x="5067195" y="0"/>
              <a:ext cx="4863995" cy="707598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7037" r="7037"/>
            <a:stretch>
              <a:fillRect/>
            </a:stretch>
          </p:blipFill>
          <p:spPr>
            <a:xfrm>
              <a:off x="10134390" y="0"/>
              <a:ext cx="4863995" cy="7075981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l="9947" r="9947"/>
            <a:stretch>
              <a:fillRect/>
            </a:stretch>
          </p:blipFill>
          <p:spPr>
            <a:xfrm>
              <a:off x="15201586" y="0"/>
              <a:ext cx="4863995" cy="7075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685992" cy="10334625"/>
            <a:chOff x="0" y="0"/>
            <a:chExt cx="812800" cy="49822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982220"/>
            </a:xfrm>
            <a:custGeom>
              <a:avLst/>
              <a:gdLst/>
              <a:ahLst/>
              <a:cxnLst/>
              <a:rect l="l" t="t" r="r" b="b"/>
              <a:pathLst>
                <a:path w="812800" h="4982220">
                  <a:moveTo>
                    <a:pt x="0" y="0"/>
                  </a:moveTo>
                  <a:lnTo>
                    <a:pt x="812800" y="0"/>
                  </a:lnTo>
                  <a:lnTo>
                    <a:pt x="812800" y="4982220"/>
                  </a:lnTo>
                  <a:lnTo>
                    <a:pt x="0" y="4982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502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4662" y="394422"/>
            <a:ext cx="16754638" cy="2105304"/>
            <a:chOff x="0" y="0"/>
            <a:chExt cx="8077244" cy="1014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77243" cy="1014946"/>
            </a:xfrm>
            <a:custGeom>
              <a:avLst/>
              <a:gdLst/>
              <a:ahLst/>
              <a:cxnLst/>
              <a:rect l="l" t="t" r="r" b="b"/>
              <a:pathLst>
                <a:path w="8077243" h="1014946">
                  <a:moveTo>
                    <a:pt x="0" y="0"/>
                  </a:moveTo>
                  <a:lnTo>
                    <a:pt x="8077243" y="0"/>
                  </a:lnTo>
                  <a:lnTo>
                    <a:pt x="8077243" y="1014946"/>
                  </a:lnTo>
                  <a:lnTo>
                    <a:pt x="0" y="1014946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077244" cy="10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38420" y="2499725"/>
            <a:ext cx="7420880" cy="5716571"/>
            <a:chOff x="0" y="0"/>
            <a:chExt cx="1954470" cy="15055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4470" cy="1505599"/>
            </a:xfrm>
            <a:custGeom>
              <a:avLst/>
              <a:gdLst/>
              <a:ahLst/>
              <a:cxnLst/>
              <a:rect l="l" t="t" r="r" b="b"/>
              <a:pathLst>
                <a:path w="1954470" h="1505599">
                  <a:moveTo>
                    <a:pt x="0" y="0"/>
                  </a:moveTo>
                  <a:lnTo>
                    <a:pt x="1954470" y="0"/>
                  </a:lnTo>
                  <a:lnTo>
                    <a:pt x="1954470" y="1505599"/>
                  </a:lnTo>
                  <a:lnTo>
                    <a:pt x="0" y="150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954470" cy="1486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502208" y="3055035"/>
            <a:ext cx="6228031" cy="4860108"/>
          </a:xfrm>
          <a:custGeom>
            <a:avLst/>
            <a:gdLst/>
            <a:ahLst/>
            <a:cxnLst/>
            <a:rect l="l" t="t" r="r" b="b"/>
            <a:pathLst>
              <a:path w="6228031" h="4860108">
                <a:moveTo>
                  <a:pt x="0" y="0"/>
                </a:moveTo>
                <a:lnTo>
                  <a:pt x="6228031" y="0"/>
                </a:lnTo>
                <a:lnTo>
                  <a:pt x="6228031" y="4860108"/>
                </a:lnTo>
                <a:lnTo>
                  <a:pt x="0" y="4860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" t="-9710" r="-20293" b="-2600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3" name="Group 13"/>
          <p:cNvGrpSpPr/>
          <p:nvPr/>
        </p:nvGrpSpPr>
        <p:grpSpPr>
          <a:xfrm>
            <a:off x="504662" y="2492371"/>
            <a:ext cx="7420880" cy="5716571"/>
            <a:chOff x="0" y="0"/>
            <a:chExt cx="1954470" cy="15055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54470" cy="1505599"/>
            </a:xfrm>
            <a:custGeom>
              <a:avLst/>
              <a:gdLst/>
              <a:ahLst/>
              <a:cxnLst/>
              <a:rect l="l" t="t" r="r" b="b"/>
              <a:pathLst>
                <a:path w="1954470" h="1505599">
                  <a:moveTo>
                    <a:pt x="0" y="0"/>
                  </a:moveTo>
                  <a:lnTo>
                    <a:pt x="1954470" y="0"/>
                  </a:lnTo>
                  <a:lnTo>
                    <a:pt x="1954470" y="1505599"/>
                  </a:lnTo>
                  <a:lnTo>
                    <a:pt x="0" y="150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954470" cy="1486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835537"/>
            <a:ext cx="6188508" cy="5044948"/>
          </a:xfrm>
          <a:custGeom>
            <a:avLst/>
            <a:gdLst/>
            <a:ahLst/>
            <a:cxnLst/>
            <a:rect l="l" t="t" r="r" b="b"/>
            <a:pathLst>
              <a:path w="6188508" h="5044948">
                <a:moveTo>
                  <a:pt x="0" y="0"/>
                </a:moveTo>
                <a:lnTo>
                  <a:pt x="6188508" y="0"/>
                </a:lnTo>
                <a:lnTo>
                  <a:pt x="6188508" y="5044948"/>
                </a:lnTo>
                <a:lnTo>
                  <a:pt x="0" y="504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22" t="-8196" r="-20966" b="-1267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1685992" y="669496"/>
            <a:ext cx="15236537" cy="167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6"/>
              </a:lnSpc>
            </a:pPr>
            <a:r>
              <a:rPr lang="en-US" sz="6476" b="1" spc="-161">
                <a:solidFill>
                  <a:srgbClr val="3926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PRODUCTS BY SALES DISTRIBUTION AND NUMBER OF UNITS SOLD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7510" y="2518775"/>
            <a:ext cx="533530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8540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Products by Sales Distribution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02208" y="2511421"/>
            <a:ext cx="623202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8540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Products by Number of Units Sold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4662" y="8058018"/>
            <a:ext cx="16754638" cy="2004029"/>
            <a:chOff x="0" y="0"/>
            <a:chExt cx="4412744" cy="5278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12744" cy="527810"/>
            </a:xfrm>
            <a:custGeom>
              <a:avLst/>
              <a:gdLst/>
              <a:ahLst/>
              <a:cxnLst/>
              <a:rect l="l" t="t" r="r" b="b"/>
              <a:pathLst>
                <a:path w="4412744" h="527810">
                  <a:moveTo>
                    <a:pt x="0" y="0"/>
                  </a:moveTo>
                  <a:lnTo>
                    <a:pt x="4412744" y="0"/>
                  </a:lnTo>
                  <a:lnTo>
                    <a:pt x="4412744" y="527810"/>
                  </a:lnTo>
                  <a:lnTo>
                    <a:pt x="0" y="527810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57175"/>
              <a:ext cx="4412744" cy="784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8330596"/>
            <a:ext cx="14710670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 terms of the number of Sales, Coffee, Tea, and Baked Goods are our best sellers.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This is further confirmed in terms of the number of units sold.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Coffee beans, loose tea, and packaged chocolate are, however, our lowest-selling product categories.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685992" cy="10334625"/>
            <a:chOff x="0" y="0"/>
            <a:chExt cx="812800" cy="4982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982220"/>
            </a:xfrm>
            <a:custGeom>
              <a:avLst/>
              <a:gdLst/>
              <a:ahLst/>
              <a:cxnLst/>
              <a:rect l="l" t="t" r="r" b="b"/>
              <a:pathLst>
                <a:path w="812800" h="4982220">
                  <a:moveTo>
                    <a:pt x="0" y="0"/>
                  </a:moveTo>
                  <a:lnTo>
                    <a:pt x="812800" y="0"/>
                  </a:lnTo>
                  <a:lnTo>
                    <a:pt x="812800" y="4982220"/>
                  </a:lnTo>
                  <a:lnTo>
                    <a:pt x="0" y="4982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502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662" y="394422"/>
            <a:ext cx="16754638" cy="2105304"/>
            <a:chOff x="0" y="0"/>
            <a:chExt cx="8077244" cy="10149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77243" cy="1014946"/>
            </a:xfrm>
            <a:custGeom>
              <a:avLst/>
              <a:gdLst/>
              <a:ahLst/>
              <a:cxnLst/>
              <a:rect l="l" t="t" r="r" b="b"/>
              <a:pathLst>
                <a:path w="8077243" h="1014946">
                  <a:moveTo>
                    <a:pt x="0" y="0"/>
                  </a:moveTo>
                  <a:lnTo>
                    <a:pt x="8077243" y="0"/>
                  </a:lnTo>
                  <a:lnTo>
                    <a:pt x="8077243" y="1014946"/>
                  </a:lnTo>
                  <a:lnTo>
                    <a:pt x="0" y="1014946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77244" cy="10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358686" y="394422"/>
            <a:ext cx="5858095" cy="2619057"/>
          </a:xfrm>
          <a:custGeom>
            <a:avLst/>
            <a:gdLst/>
            <a:ahLst/>
            <a:cxnLst/>
            <a:rect l="l" t="t" r="r" b="b"/>
            <a:pathLst>
              <a:path w="5858095" h="2619057">
                <a:moveTo>
                  <a:pt x="5858095" y="0"/>
                </a:moveTo>
                <a:lnTo>
                  <a:pt x="0" y="0"/>
                </a:lnTo>
                <a:lnTo>
                  <a:pt x="0" y="2619057"/>
                </a:lnTo>
                <a:lnTo>
                  <a:pt x="5858095" y="2619057"/>
                </a:lnTo>
                <a:lnTo>
                  <a:pt x="58580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504662" y="8058018"/>
            <a:ext cx="16754638" cy="2004029"/>
            <a:chOff x="0" y="0"/>
            <a:chExt cx="4412744" cy="527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12744" cy="527810"/>
            </a:xfrm>
            <a:custGeom>
              <a:avLst/>
              <a:gdLst/>
              <a:ahLst/>
              <a:cxnLst/>
              <a:rect l="l" t="t" r="r" b="b"/>
              <a:pathLst>
                <a:path w="4412744" h="527810">
                  <a:moveTo>
                    <a:pt x="0" y="0"/>
                  </a:moveTo>
                  <a:lnTo>
                    <a:pt x="4412744" y="0"/>
                  </a:lnTo>
                  <a:lnTo>
                    <a:pt x="4412744" y="527810"/>
                  </a:lnTo>
                  <a:lnTo>
                    <a:pt x="0" y="527810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57175"/>
              <a:ext cx="4412744" cy="784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1742" y="2551413"/>
            <a:ext cx="13505760" cy="5454918"/>
          </a:xfrm>
          <a:custGeom>
            <a:avLst/>
            <a:gdLst/>
            <a:ahLst/>
            <a:cxnLst/>
            <a:rect l="l" t="t" r="r" b="b"/>
            <a:pathLst>
              <a:path w="13505760" h="5454918">
                <a:moveTo>
                  <a:pt x="0" y="0"/>
                </a:moveTo>
                <a:lnTo>
                  <a:pt x="13505760" y="0"/>
                </a:lnTo>
                <a:lnTo>
                  <a:pt x="13505760" y="5454918"/>
                </a:lnTo>
                <a:lnTo>
                  <a:pt x="0" y="5454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" t="-8161" r="-751" b="-633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 rot="5400000">
            <a:off x="13665676" y="4488398"/>
            <a:ext cx="5314111" cy="1580948"/>
          </a:xfrm>
          <a:custGeom>
            <a:avLst/>
            <a:gdLst/>
            <a:ahLst/>
            <a:cxnLst/>
            <a:rect l="l" t="t" r="r" b="b"/>
            <a:pathLst>
              <a:path w="5314111" h="1580948">
                <a:moveTo>
                  <a:pt x="0" y="0"/>
                </a:moveTo>
                <a:lnTo>
                  <a:pt x="5314111" y="0"/>
                </a:lnTo>
                <a:lnTo>
                  <a:pt x="5314111" y="1580948"/>
                </a:lnTo>
                <a:lnTo>
                  <a:pt x="0" y="1580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TextBox 14"/>
          <p:cNvSpPr txBox="1"/>
          <p:nvPr/>
        </p:nvSpPr>
        <p:spPr>
          <a:xfrm>
            <a:off x="1685992" y="669496"/>
            <a:ext cx="15236537" cy="167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6"/>
              </a:lnSpc>
            </a:pPr>
            <a:r>
              <a:rPr lang="en-US" sz="6476" b="1" spc="-161">
                <a:solidFill>
                  <a:srgbClr val="3926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PRODUCTS BY SALES AND TIME DISTRIBUTION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02021"/>
            <a:ext cx="1471067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endParaRPr/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 terms of our busiest times (Morning, Mid-Morning, Lunchtime, Afternoon and Evening Hours). 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Coffee, tea and baked goods make up our best-selling product categories. This is also consistent in our least busy times.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685992" cy="10334625"/>
            <a:chOff x="0" y="0"/>
            <a:chExt cx="812800" cy="49822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982220"/>
            </a:xfrm>
            <a:custGeom>
              <a:avLst/>
              <a:gdLst/>
              <a:ahLst/>
              <a:cxnLst/>
              <a:rect l="l" t="t" r="r" b="b"/>
              <a:pathLst>
                <a:path w="812800" h="4982220">
                  <a:moveTo>
                    <a:pt x="0" y="0"/>
                  </a:moveTo>
                  <a:lnTo>
                    <a:pt x="812800" y="0"/>
                  </a:lnTo>
                  <a:lnTo>
                    <a:pt x="812800" y="4982220"/>
                  </a:lnTo>
                  <a:lnTo>
                    <a:pt x="0" y="4982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502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2357" y="832816"/>
            <a:ext cx="15480972" cy="2105304"/>
            <a:chOff x="0" y="0"/>
            <a:chExt cx="7463222" cy="1014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3222" cy="1014946"/>
            </a:xfrm>
            <a:custGeom>
              <a:avLst/>
              <a:gdLst/>
              <a:ahLst/>
              <a:cxnLst/>
              <a:rect l="l" t="t" r="r" b="b"/>
              <a:pathLst>
                <a:path w="7463222" h="1014946">
                  <a:moveTo>
                    <a:pt x="0" y="0"/>
                  </a:moveTo>
                  <a:lnTo>
                    <a:pt x="7463222" y="0"/>
                  </a:lnTo>
                  <a:lnTo>
                    <a:pt x="7463222" y="1014946"/>
                  </a:lnTo>
                  <a:lnTo>
                    <a:pt x="0" y="1014946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463222" cy="10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2357" y="3093884"/>
            <a:ext cx="12304982" cy="5628720"/>
            <a:chOff x="0" y="0"/>
            <a:chExt cx="3240818" cy="14824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0818" cy="1482461"/>
            </a:xfrm>
            <a:custGeom>
              <a:avLst/>
              <a:gdLst/>
              <a:ahLst/>
              <a:cxnLst/>
              <a:rect l="l" t="t" r="r" b="b"/>
              <a:pathLst>
                <a:path w="3240818" h="1482461">
                  <a:moveTo>
                    <a:pt x="0" y="0"/>
                  </a:moveTo>
                  <a:lnTo>
                    <a:pt x="3240818" y="0"/>
                  </a:lnTo>
                  <a:lnTo>
                    <a:pt x="3240818" y="1482461"/>
                  </a:lnTo>
                  <a:lnTo>
                    <a:pt x="0" y="14824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3240818" cy="1463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85992" y="3338149"/>
            <a:ext cx="14053378" cy="4321903"/>
          </a:xfrm>
          <a:custGeom>
            <a:avLst/>
            <a:gdLst/>
            <a:ahLst/>
            <a:cxnLst/>
            <a:rect l="l" t="t" r="r" b="b"/>
            <a:pathLst>
              <a:path w="14053378" h="4321903">
                <a:moveTo>
                  <a:pt x="0" y="0"/>
                </a:moveTo>
                <a:lnTo>
                  <a:pt x="14053378" y="0"/>
                </a:lnTo>
                <a:lnTo>
                  <a:pt x="14053378" y="4321903"/>
                </a:lnTo>
                <a:lnTo>
                  <a:pt x="0" y="432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3" t="-10010" r="-678" b="-1099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1685992" y="1107890"/>
            <a:ext cx="15236537" cy="167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6"/>
              </a:lnSpc>
            </a:pPr>
            <a:r>
              <a:rPr lang="en-US" sz="6476" b="1" spc="-161">
                <a:solidFill>
                  <a:srgbClr val="3926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 DISTRIBUTION BY PRODUCT CATEGORY AND STORE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4662" y="8058018"/>
            <a:ext cx="16754638" cy="2004029"/>
            <a:chOff x="0" y="0"/>
            <a:chExt cx="4412744" cy="527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12744" cy="527810"/>
            </a:xfrm>
            <a:custGeom>
              <a:avLst/>
              <a:gdLst/>
              <a:ahLst/>
              <a:cxnLst/>
              <a:rect l="l" t="t" r="r" b="b"/>
              <a:pathLst>
                <a:path w="4412744" h="527810">
                  <a:moveTo>
                    <a:pt x="0" y="0"/>
                  </a:moveTo>
                  <a:lnTo>
                    <a:pt x="4412744" y="0"/>
                  </a:lnTo>
                  <a:lnTo>
                    <a:pt x="4412744" y="527810"/>
                  </a:lnTo>
                  <a:lnTo>
                    <a:pt x="0" y="527810"/>
                  </a:lnTo>
                  <a:close/>
                </a:path>
              </a:pathLst>
            </a:custGeom>
            <a:solidFill>
              <a:srgbClr val="39261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57175"/>
              <a:ext cx="4412744" cy="784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268506"/>
            <a:ext cx="1471067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Across all three stores, coffee, tea and baked goods are our highest-selling product categories, followed by drinking chocolate and </a:t>
            </a:r>
            <a:r>
              <a:rPr lang="en-US" sz="18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flavours</a:t>
            </a: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.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Coffee beans, loose tea, branded and packaged chocolate are our lowest-selling product categories across all stores.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Barista Espresso, Brewed Chai Tea, and Gourmet Brewed Coffee are our best-selling products.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Clothing, Organic Chocolate, House Blend Beans, and Green Tea are our lowest-selling products.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4854" y="3083513"/>
            <a:ext cx="1282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-119562" y="2382922"/>
            <a:ext cx="14863159" cy="8047337"/>
            <a:chOff x="0" y="0"/>
            <a:chExt cx="3914577" cy="211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4577" cy="2119463"/>
            </a:xfrm>
            <a:custGeom>
              <a:avLst/>
              <a:gdLst/>
              <a:ahLst/>
              <a:cxnLst/>
              <a:rect l="l" t="t" r="r" b="b"/>
              <a:pathLst>
                <a:path w="3914577" h="2119463">
                  <a:moveTo>
                    <a:pt x="0" y="0"/>
                  </a:moveTo>
                  <a:lnTo>
                    <a:pt x="3914577" y="0"/>
                  </a:lnTo>
                  <a:lnTo>
                    <a:pt x="3914577" y="2119463"/>
                  </a:lnTo>
                  <a:lnTo>
                    <a:pt x="0" y="2119463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14577" cy="215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73308" y="1682331"/>
            <a:ext cx="1685992" cy="8604669"/>
            <a:chOff x="0" y="0"/>
            <a:chExt cx="812800" cy="4148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148225"/>
            </a:xfrm>
            <a:custGeom>
              <a:avLst/>
              <a:gdLst/>
              <a:ahLst/>
              <a:cxnLst/>
              <a:rect l="l" t="t" r="r" b="b"/>
              <a:pathLst>
                <a:path w="812800" h="4148225">
                  <a:moveTo>
                    <a:pt x="0" y="0"/>
                  </a:moveTo>
                  <a:lnTo>
                    <a:pt x="812800" y="0"/>
                  </a:lnTo>
                  <a:lnTo>
                    <a:pt x="812800" y="4148225"/>
                  </a:lnTo>
                  <a:lnTo>
                    <a:pt x="0" y="4148225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4186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679685"/>
            <a:ext cx="3973020" cy="39730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40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65653" y="3741402"/>
            <a:ext cx="6098093" cy="4573569"/>
          </a:xfrm>
          <a:custGeom>
            <a:avLst/>
            <a:gdLst/>
            <a:ahLst/>
            <a:cxnLst/>
            <a:rect l="l" t="t" r="r" b="b"/>
            <a:pathLst>
              <a:path w="6098093" h="4573569">
                <a:moveTo>
                  <a:pt x="0" y="0"/>
                </a:moveTo>
                <a:lnTo>
                  <a:pt x="6098093" y="0"/>
                </a:lnTo>
                <a:lnTo>
                  <a:pt x="6098093" y="4573570"/>
                </a:lnTo>
                <a:lnTo>
                  <a:pt x="0" y="457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7181616" y="3741402"/>
            <a:ext cx="6851789" cy="4573569"/>
          </a:xfrm>
          <a:custGeom>
            <a:avLst/>
            <a:gdLst/>
            <a:ahLst/>
            <a:cxnLst/>
            <a:rect l="l" t="t" r="r" b="b"/>
            <a:pathLst>
              <a:path w="6851789" h="4573569">
                <a:moveTo>
                  <a:pt x="0" y="0"/>
                </a:moveTo>
                <a:lnTo>
                  <a:pt x="6851789" y="0"/>
                </a:lnTo>
                <a:lnTo>
                  <a:pt x="6851789" y="4573570"/>
                </a:lnTo>
                <a:lnTo>
                  <a:pt x="0" y="457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13232521" y="-773293"/>
            <a:ext cx="5750140" cy="5707014"/>
          </a:xfrm>
          <a:custGeom>
            <a:avLst/>
            <a:gdLst/>
            <a:ahLst/>
            <a:cxnLst/>
            <a:rect l="l" t="t" r="r" b="b"/>
            <a:pathLst>
              <a:path w="5750140" h="5707014">
                <a:moveTo>
                  <a:pt x="0" y="0"/>
                </a:moveTo>
                <a:lnTo>
                  <a:pt x="5750140" y="0"/>
                </a:lnTo>
                <a:lnTo>
                  <a:pt x="5750140" y="5707013"/>
                </a:lnTo>
                <a:lnTo>
                  <a:pt x="0" y="5707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>
            <a:off x="788358" y="920077"/>
            <a:ext cx="12011725" cy="116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7"/>
              </a:lnSpc>
            </a:pPr>
            <a:r>
              <a:rPr lang="en-US" sz="8727" b="1" spc="-218">
                <a:solidFill>
                  <a:srgbClr val="1C0D0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358" y="9510677"/>
            <a:ext cx="384078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Smells So Good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73308" y="1568031"/>
            <a:ext cx="1685992" cy="14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9"/>
              </a:lnSpc>
            </a:pPr>
            <a:r>
              <a:rPr lang="en-US" sz="8585" b="1" spc="-652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334625"/>
            <a:chOff x="0" y="0"/>
            <a:chExt cx="4408231" cy="49822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8231" cy="4982220"/>
            </a:xfrm>
            <a:custGeom>
              <a:avLst/>
              <a:gdLst/>
              <a:ahLst/>
              <a:cxnLst/>
              <a:rect l="l" t="t" r="r" b="b"/>
              <a:pathLst>
                <a:path w="4408231" h="4982220">
                  <a:moveTo>
                    <a:pt x="0" y="0"/>
                  </a:moveTo>
                  <a:lnTo>
                    <a:pt x="4408231" y="0"/>
                  </a:lnTo>
                  <a:lnTo>
                    <a:pt x="4408231" y="4982220"/>
                  </a:lnTo>
                  <a:lnTo>
                    <a:pt x="0" y="4982220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08231" cy="502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0423" y="4729208"/>
            <a:ext cx="1077644" cy="1176146"/>
          </a:xfrm>
          <a:custGeom>
            <a:avLst/>
            <a:gdLst/>
            <a:ahLst/>
            <a:cxnLst/>
            <a:rect l="l" t="t" r="r" b="b"/>
            <a:pathLst>
              <a:path w="1077644" h="1176146">
                <a:moveTo>
                  <a:pt x="0" y="0"/>
                </a:moveTo>
                <a:lnTo>
                  <a:pt x="1077644" y="0"/>
                </a:lnTo>
                <a:lnTo>
                  <a:pt x="1077644" y="1176146"/>
                </a:lnTo>
                <a:lnTo>
                  <a:pt x="0" y="1176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Freeform 10"/>
          <p:cNvSpPr/>
          <p:nvPr/>
        </p:nvSpPr>
        <p:spPr>
          <a:xfrm>
            <a:off x="1457985" y="6767561"/>
            <a:ext cx="1290082" cy="1357981"/>
          </a:xfrm>
          <a:custGeom>
            <a:avLst/>
            <a:gdLst/>
            <a:ahLst/>
            <a:cxnLst/>
            <a:rect l="l" t="t" r="r" b="b"/>
            <a:pathLst>
              <a:path w="1290082" h="1357981">
                <a:moveTo>
                  <a:pt x="0" y="0"/>
                </a:moveTo>
                <a:lnTo>
                  <a:pt x="1290082" y="0"/>
                </a:lnTo>
                <a:lnTo>
                  <a:pt x="1290082" y="1357981"/>
                </a:lnTo>
                <a:lnTo>
                  <a:pt x="0" y="1357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Freeform 11"/>
          <p:cNvSpPr/>
          <p:nvPr/>
        </p:nvSpPr>
        <p:spPr>
          <a:xfrm>
            <a:off x="1582801" y="2736270"/>
            <a:ext cx="1252888" cy="1130732"/>
          </a:xfrm>
          <a:custGeom>
            <a:avLst/>
            <a:gdLst/>
            <a:ahLst/>
            <a:cxnLst/>
            <a:rect l="l" t="t" r="r" b="b"/>
            <a:pathLst>
              <a:path w="1252888" h="1130732">
                <a:moveTo>
                  <a:pt x="0" y="0"/>
                </a:moveTo>
                <a:lnTo>
                  <a:pt x="1252888" y="0"/>
                </a:lnTo>
                <a:lnTo>
                  <a:pt x="1252888" y="1130732"/>
                </a:lnTo>
                <a:lnTo>
                  <a:pt x="0" y="1130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TextBox 12"/>
          <p:cNvSpPr txBox="1"/>
          <p:nvPr/>
        </p:nvSpPr>
        <p:spPr>
          <a:xfrm>
            <a:off x="1582801" y="1152525"/>
            <a:ext cx="15236537" cy="85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6"/>
              </a:lnSpc>
            </a:pPr>
            <a:r>
              <a:rPr lang="en-US" sz="6476" b="1" spc="-16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RECOMMENDATIONS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1061" y="2352946"/>
            <a:ext cx="12817605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Store Performance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Make coffee shops more attractive. Enhance store interiors to make stores more comfortable and welcoming to encourage increased visits and longer stays. Add additional features such as </a:t>
            </a:r>
            <a:r>
              <a:rPr lang="en-US" sz="18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Wifi</a:t>
            </a: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and Charging Stations for phones and digital devices.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Host special events on slow days such as open-mike nights, poetry readings, liver performances or book clubs to increase attract new customers and retain existing customers.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1061" y="4664061"/>
            <a:ext cx="12817605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Sales and Revenue Performance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Implement a loyalty </a:t>
            </a:r>
            <a:r>
              <a:rPr lang="en-US" sz="18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programme</a:t>
            </a: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to improve sales and revenue during slow days and off-peak hours.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Increase social media and digital media output during slow days and off-peak hours to encourage customers to visit stores and buy products.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Use influencer marketing and improve online presence.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41061" y="6738986"/>
            <a:ext cx="12817605" cy="190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 Performance</a:t>
            </a:r>
          </a:p>
          <a:p>
            <a:pPr marL="480061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Maximize on our low lunchtime sales by introducing lunchtime meal items.</a:t>
            </a:r>
          </a:p>
          <a:p>
            <a:pPr marL="480061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Have promotions on slow-moving products during peak hours. </a:t>
            </a:r>
          </a:p>
          <a:p>
            <a:pPr marL="480061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Have promotions on best-selling products during slow days/ off-peak hours.</a:t>
            </a:r>
          </a:p>
          <a:p>
            <a:pPr marL="480061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Experiment with new brewing methods.</a:t>
            </a:r>
          </a:p>
          <a:p>
            <a:pPr marL="480061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Personalize experience by using customer names on products or offering customizable products.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716000" cy="10287000"/>
            <a:chOff x="0" y="0"/>
            <a:chExt cx="36124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445" cy="2709333"/>
            </a:xfrm>
            <a:custGeom>
              <a:avLst/>
              <a:gdLst/>
              <a:ahLst/>
              <a:cxnLst/>
              <a:rect l="l" t="t" r="r" b="b"/>
              <a:pathLst>
                <a:path w="3612445" h="2709333">
                  <a:moveTo>
                    <a:pt x="0" y="0"/>
                  </a:moveTo>
                  <a:lnTo>
                    <a:pt x="3612445" y="0"/>
                  </a:lnTo>
                  <a:lnTo>
                    <a:pt x="36124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124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94279" y="4610694"/>
            <a:ext cx="7593721" cy="5676306"/>
          </a:xfrm>
          <a:custGeom>
            <a:avLst/>
            <a:gdLst/>
            <a:ahLst/>
            <a:cxnLst/>
            <a:rect l="l" t="t" r="r" b="b"/>
            <a:pathLst>
              <a:path w="7593721" h="5676306">
                <a:moveTo>
                  <a:pt x="0" y="0"/>
                </a:moveTo>
                <a:lnTo>
                  <a:pt x="7593721" y="0"/>
                </a:lnTo>
                <a:lnTo>
                  <a:pt x="7593721" y="5676306"/>
                </a:lnTo>
                <a:lnTo>
                  <a:pt x="0" y="5676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1911078" y="5778397"/>
            <a:ext cx="6447558" cy="182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1"/>
              </a:lnSpc>
            </a:pPr>
            <a:r>
              <a:rPr lang="en-US" sz="14682" b="1" spc="-734">
                <a:solidFill>
                  <a:srgbClr val="BEAA9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3453" y="3983882"/>
            <a:ext cx="9499354" cy="187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95"/>
              </a:lnSpc>
            </a:pPr>
            <a:r>
              <a:rPr lang="en-US" sz="15159" b="1" spc="-75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THANK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52039" y="-483137"/>
            <a:ext cx="6763111" cy="3023674"/>
          </a:xfrm>
          <a:custGeom>
            <a:avLst/>
            <a:gdLst/>
            <a:ahLst/>
            <a:cxnLst/>
            <a:rect l="l" t="t" r="r" b="b"/>
            <a:pathLst>
              <a:path w="6763111" h="3023674">
                <a:moveTo>
                  <a:pt x="6763111" y="0"/>
                </a:moveTo>
                <a:lnTo>
                  <a:pt x="0" y="0"/>
                </a:lnTo>
                <a:lnTo>
                  <a:pt x="0" y="3023674"/>
                </a:lnTo>
                <a:lnTo>
                  <a:pt x="6763111" y="3023674"/>
                </a:lnTo>
                <a:lnTo>
                  <a:pt x="676311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87998" y="12281"/>
            <a:ext cx="1406170" cy="7702969"/>
            <a:chOff x="0" y="0"/>
            <a:chExt cx="989173" cy="541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9173" cy="5418667"/>
            </a:xfrm>
            <a:custGeom>
              <a:avLst/>
              <a:gdLst/>
              <a:ahLst/>
              <a:cxnLst/>
              <a:rect l="l" t="t" r="r" b="b"/>
              <a:pathLst>
                <a:path w="989173" h="5418667">
                  <a:moveTo>
                    <a:pt x="0" y="0"/>
                  </a:moveTo>
                  <a:lnTo>
                    <a:pt x="989173" y="0"/>
                  </a:lnTo>
                  <a:lnTo>
                    <a:pt x="989173" y="5418667"/>
                  </a:lnTo>
                  <a:lnTo>
                    <a:pt x="0" y="5418667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9173" cy="545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6371" y="2584031"/>
            <a:ext cx="1406170" cy="7702969"/>
            <a:chOff x="0" y="0"/>
            <a:chExt cx="989173" cy="5418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173" cy="5418667"/>
            </a:xfrm>
            <a:custGeom>
              <a:avLst/>
              <a:gdLst/>
              <a:ahLst/>
              <a:cxnLst/>
              <a:rect l="l" t="t" r="r" b="b"/>
              <a:pathLst>
                <a:path w="989173" h="5418667">
                  <a:moveTo>
                    <a:pt x="0" y="0"/>
                  </a:moveTo>
                  <a:lnTo>
                    <a:pt x="989173" y="0"/>
                  </a:lnTo>
                  <a:lnTo>
                    <a:pt x="989173" y="5418667"/>
                  </a:lnTo>
                  <a:lnTo>
                    <a:pt x="0" y="5418667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89173" cy="545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96916" y="1292016"/>
            <a:ext cx="13694167" cy="7702969"/>
            <a:chOff x="0" y="0"/>
            <a:chExt cx="9633185" cy="5418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33185" cy="5418667"/>
            </a:xfrm>
            <a:custGeom>
              <a:avLst/>
              <a:gdLst/>
              <a:ahLst/>
              <a:cxnLst/>
              <a:rect l="l" t="t" r="r" b="b"/>
              <a:pathLst>
                <a:path w="9633185" h="5418667">
                  <a:moveTo>
                    <a:pt x="0" y="0"/>
                  </a:moveTo>
                  <a:lnTo>
                    <a:pt x="9633185" y="0"/>
                  </a:lnTo>
                  <a:lnTo>
                    <a:pt x="9633185" y="5418667"/>
                  </a:lnTo>
                  <a:lnTo>
                    <a:pt x="0" y="5418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33185" cy="545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896521" y="-3879360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>
            <a:off x="14188630" y="6935792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40" y="0"/>
                </a:lnTo>
                <a:lnTo>
                  <a:pt x="81987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5546298" y="2099973"/>
            <a:ext cx="7195404" cy="202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462" b="1" spc="-423">
                <a:solidFill>
                  <a:srgbClr val="1C0D0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48341" y="4075695"/>
            <a:ext cx="10294490" cy="286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6"/>
              </a:lnSpc>
            </a:pPr>
            <a:r>
              <a:rPr lang="en-US" sz="2399" b="1">
                <a:solidFill>
                  <a:srgbClr val="1C0D08"/>
                </a:solidFill>
                <a:latin typeface="Inter Bold"/>
                <a:ea typeface="Inter Bold"/>
                <a:cs typeface="Inter Bold"/>
                <a:sym typeface="Inter Bold"/>
              </a:rPr>
              <a:t>Revenue ...........................04</a:t>
            </a:r>
          </a:p>
          <a:p>
            <a:pPr algn="just">
              <a:lnSpc>
                <a:spcPts val="5806"/>
              </a:lnSpc>
            </a:pPr>
            <a:r>
              <a:rPr lang="en-US" sz="2399" b="1">
                <a:solidFill>
                  <a:srgbClr val="1C0D08"/>
                </a:solidFill>
                <a:latin typeface="Inter Bold"/>
                <a:ea typeface="Inter Bold"/>
                <a:cs typeface="Inter Bold"/>
                <a:sym typeface="Inter Bold"/>
              </a:rPr>
              <a:t>Sales...........................................07 Products...............................................11 Recommendations.............................................15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9895964"/>
            <a:chOff x="0" y="0"/>
            <a:chExt cx="2408296" cy="26063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606344"/>
            </a:xfrm>
            <a:custGeom>
              <a:avLst/>
              <a:gdLst/>
              <a:ahLst/>
              <a:cxnLst/>
              <a:rect l="l" t="t" r="r" b="b"/>
              <a:pathLst>
                <a:path w="2408296" h="2606344">
                  <a:moveTo>
                    <a:pt x="0" y="0"/>
                  </a:moveTo>
                  <a:lnTo>
                    <a:pt x="2408296" y="0"/>
                  </a:lnTo>
                  <a:lnTo>
                    <a:pt x="2408296" y="2606344"/>
                  </a:lnTo>
                  <a:lnTo>
                    <a:pt x="0" y="2606344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644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59026"/>
            <a:ext cx="13939280" cy="6709816"/>
            <a:chOff x="0" y="0"/>
            <a:chExt cx="18585707" cy="894642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9332" b="8463"/>
            <a:stretch>
              <a:fillRect/>
            </a:stretch>
          </p:blipFill>
          <p:spPr>
            <a:xfrm>
              <a:off x="0" y="0"/>
              <a:ext cx="18585707" cy="894642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2700000">
            <a:off x="12587514" y="-4542579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1028700" y="1327507"/>
            <a:ext cx="7272304" cy="13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7"/>
              </a:lnSpc>
            </a:pPr>
            <a:r>
              <a:rPr lang="en-US" sz="10047" b="1" spc="-251">
                <a:solidFill>
                  <a:srgbClr val="1C0D0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58008" y="8685208"/>
            <a:ext cx="1685992" cy="14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9"/>
              </a:lnSpc>
            </a:pPr>
            <a:r>
              <a:rPr lang="en-US" sz="8585" b="1" spc="-652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1930" y="8677271"/>
            <a:ext cx="384078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Smells So Good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458008" y="1403266"/>
            <a:ext cx="4367053" cy="1248551"/>
            <a:chOff x="0" y="0"/>
            <a:chExt cx="3168565" cy="905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68565" cy="905901"/>
            </a:xfrm>
            <a:custGeom>
              <a:avLst/>
              <a:gdLst/>
              <a:ahLst/>
              <a:cxnLst/>
              <a:rect l="l" t="t" r="r" b="b"/>
              <a:pathLst>
                <a:path w="3168565" h="905901">
                  <a:moveTo>
                    <a:pt x="0" y="0"/>
                  </a:moveTo>
                  <a:lnTo>
                    <a:pt x="3168565" y="0"/>
                  </a:lnTo>
                  <a:lnTo>
                    <a:pt x="3168565" y="905901"/>
                  </a:lnTo>
                  <a:lnTo>
                    <a:pt x="0" y="905901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68565" cy="94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98340" y="1680497"/>
            <a:ext cx="7195404" cy="83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262" b="1" spc="-15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R88. 602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713219" y="1797131"/>
            <a:ext cx="1406170" cy="8489869"/>
            <a:chOff x="0" y="0"/>
            <a:chExt cx="989173" cy="59722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9173" cy="5972213"/>
            </a:xfrm>
            <a:custGeom>
              <a:avLst/>
              <a:gdLst/>
              <a:ahLst/>
              <a:cxnLst/>
              <a:rect l="l" t="t" r="r" b="b"/>
              <a:pathLst>
                <a:path w="989173" h="5972213">
                  <a:moveTo>
                    <a:pt x="0" y="0"/>
                  </a:moveTo>
                  <a:lnTo>
                    <a:pt x="989173" y="0"/>
                  </a:lnTo>
                  <a:lnTo>
                    <a:pt x="989173" y="5972213"/>
                  </a:lnTo>
                  <a:lnTo>
                    <a:pt x="0" y="5972213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89173" cy="6010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573308" y="1568031"/>
            <a:ext cx="1685992" cy="14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9"/>
              </a:lnSpc>
            </a:pPr>
            <a:r>
              <a:rPr lang="en-US" sz="8585" b="1" spc="-652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633" y="803970"/>
            <a:ext cx="17050733" cy="9054548"/>
            <a:chOff x="0" y="0"/>
            <a:chExt cx="22734311" cy="120727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712" r="20831" b="14502"/>
            <a:stretch>
              <a:fillRect/>
            </a:stretch>
          </p:blipFill>
          <p:spPr>
            <a:xfrm>
              <a:off x="0" y="0"/>
              <a:ext cx="7400214" cy="59029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10" t="39134" r="2310"/>
            <a:stretch>
              <a:fillRect/>
            </a:stretch>
          </p:blipFill>
          <p:spPr>
            <a:xfrm>
              <a:off x="7667048" y="0"/>
              <a:ext cx="7400214" cy="59029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3311" t="16391" r="6920"/>
            <a:stretch>
              <a:fillRect/>
            </a:stretch>
          </p:blipFill>
          <p:spPr>
            <a:xfrm>
              <a:off x="0" y="6169783"/>
              <a:ext cx="7400214" cy="590294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29359" b="6826"/>
            <a:stretch>
              <a:fillRect/>
            </a:stretch>
          </p:blipFill>
          <p:spPr>
            <a:xfrm>
              <a:off x="7667048" y="6169783"/>
              <a:ext cx="7400214" cy="590294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15851" r="24945" b="17119"/>
            <a:stretch>
              <a:fillRect/>
            </a:stretch>
          </p:blipFill>
          <p:spPr>
            <a:xfrm>
              <a:off x="15334097" y="0"/>
              <a:ext cx="7400214" cy="1207273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767258" y="1503069"/>
            <a:ext cx="11164728" cy="7381901"/>
            <a:chOff x="0" y="0"/>
            <a:chExt cx="2940504" cy="19442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0504" cy="1944204"/>
            </a:xfrm>
            <a:custGeom>
              <a:avLst/>
              <a:gdLst/>
              <a:ahLst/>
              <a:cxnLst/>
              <a:rect l="l" t="t" r="r" b="b"/>
              <a:pathLst>
                <a:path w="2940504" h="1944204">
                  <a:moveTo>
                    <a:pt x="0" y="0"/>
                  </a:moveTo>
                  <a:lnTo>
                    <a:pt x="2940504" y="0"/>
                  </a:lnTo>
                  <a:lnTo>
                    <a:pt x="2940504" y="1944204"/>
                  </a:lnTo>
                  <a:lnTo>
                    <a:pt x="0" y="1944204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0504" cy="1982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4889" y="7505870"/>
            <a:ext cx="10349466" cy="1195187"/>
            <a:chOff x="0" y="0"/>
            <a:chExt cx="7509174" cy="867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09174" cy="867182"/>
            </a:xfrm>
            <a:custGeom>
              <a:avLst/>
              <a:gdLst/>
              <a:ahLst/>
              <a:cxnLst/>
              <a:rect l="l" t="t" r="r" b="b"/>
              <a:pathLst>
                <a:path w="7509174" h="867182">
                  <a:moveTo>
                    <a:pt x="0" y="0"/>
                  </a:moveTo>
                  <a:lnTo>
                    <a:pt x="7509174" y="0"/>
                  </a:lnTo>
                  <a:lnTo>
                    <a:pt x="7509174" y="867182"/>
                  </a:lnTo>
                  <a:lnTo>
                    <a:pt x="0" y="867182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509174" cy="90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67258" y="2757232"/>
            <a:ext cx="11164728" cy="4424022"/>
          </a:xfrm>
          <a:custGeom>
            <a:avLst/>
            <a:gdLst/>
            <a:ahLst/>
            <a:cxnLst/>
            <a:rect l="l" t="t" r="r" b="b"/>
            <a:pathLst>
              <a:path w="11164728" h="4424022">
                <a:moveTo>
                  <a:pt x="0" y="0"/>
                </a:moveTo>
                <a:lnTo>
                  <a:pt x="11164728" y="0"/>
                </a:lnTo>
                <a:lnTo>
                  <a:pt x="11164728" y="4424022"/>
                </a:lnTo>
                <a:lnTo>
                  <a:pt x="0" y="4424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" t="-12071" b="-11949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>
            <a:off x="2398785" y="1899694"/>
            <a:ext cx="7195404" cy="83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262" b="1" spc="-156">
                <a:solidFill>
                  <a:srgbClr val="3926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TOTAL REVENUE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6091" y="7801204"/>
            <a:ext cx="9908264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Total Revenue over the past 6 months: R88. 602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53% of this revenue was generated in the  last quarter (April, May and June).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883270" y="1785394"/>
            <a:ext cx="3858432" cy="949647"/>
            <a:chOff x="0" y="0"/>
            <a:chExt cx="2799530" cy="689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9530" cy="689027"/>
            </a:xfrm>
            <a:custGeom>
              <a:avLst/>
              <a:gdLst/>
              <a:ahLst/>
              <a:cxnLst/>
              <a:rect l="l" t="t" r="r" b="b"/>
              <a:pathLst>
                <a:path w="2799530" h="689027">
                  <a:moveTo>
                    <a:pt x="0" y="0"/>
                  </a:moveTo>
                  <a:lnTo>
                    <a:pt x="2799530" y="0"/>
                  </a:lnTo>
                  <a:lnTo>
                    <a:pt x="2799530" y="689027"/>
                  </a:lnTo>
                  <a:lnTo>
                    <a:pt x="0" y="689027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99530" cy="727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44000" y="1899694"/>
            <a:ext cx="7195404" cy="83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262" b="1" spc="-15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R88. 602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633" y="803970"/>
            <a:ext cx="17050733" cy="9054548"/>
            <a:chOff x="0" y="0"/>
            <a:chExt cx="22734311" cy="120727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712" r="20831" b="14502"/>
            <a:stretch>
              <a:fillRect/>
            </a:stretch>
          </p:blipFill>
          <p:spPr>
            <a:xfrm>
              <a:off x="0" y="0"/>
              <a:ext cx="7400214" cy="59029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10" t="39134" r="2310"/>
            <a:stretch>
              <a:fillRect/>
            </a:stretch>
          </p:blipFill>
          <p:spPr>
            <a:xfrm>
              <a:off x="7667048" y="0"/>
              <a:ext cx="7400214" cy="59029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3311" t="16391" r="6920"/>
            <a:stretch>
              <a:fillRect/>
            </a:stretch>
          </p:blipFill>
          <p:spPr>
            <a:xfrm>
              <a:off x="0" y="6169783"/>
              <a:ext cx="7400214" cy="590294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29359" b="6826"/>
            <a:stretch>
              <a:fillRect/>
            </a:stretch>
          </p:blipFill>
          <p:spPr>
            <a:xfrm>
              <a:off x="7667048" y="6169783"/>
              <a:ext cx="7400214" cy="590294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15851" r="24945" b="17119"/>
            <a:stretch>
              <a:fillRect/>
            </a:stretch>
          </p:blipFill>
          <p:spPr>
            <a:xfrm>
              <a:off x="15334097" y="0"/>
              <a:ext cx="7400214" cy="1207273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174889" y="1640294"/>
            <a:ext cx="13575894" cy="7381901"/>
            <a:chOff x="0" y="0"/>
            <a:chExt cx="3575544" cy="19442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75544" cy="1944204"/>
            </a:xfrm>
            <a:custGeom>
              <a:avLst/>
              <a:gdLst/>
              <a:ahLst/>
              <a:cxnLst/>
              <a:rect l="l" t="t" r="r" b="b"/>
              <a:pathLst>
                <a:path w="3575544" h="1944204">
                  <a:moveTo>
                    <a:pt x="0" y="0"/>
                  </a:moveTo>
                  <a:lnTo>
                    <a:pt x="3575544" y="0"/>
                  </a:lnTo>
                  <a:lnTo>
                    <a:pt x="3575544" y="1944204"/>
                  </a:lnTo>
                  <a:lnTo>
                    <a:pt x="0" y="1944204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75544" cy="1982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82520" y="7505870"/>
            <a:ext cx="12760632" cy="1195187"/>
            <a:chOff x="0" y="0"/>
            <a:chExt cx="9258624" cy="867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58624" cy="867182"/>
            </a:xfrm>
            <a:custGeom>
              <a:avLst/>
              <a:gdLst/>
              <a:ahLst/>
              <a:cxnLst/>
              <a:rect l="l" t="t" r="r" b="b"/>
              <a:pathLst>
                <a:path w="9258624" h="867182">
                  <a:moveTo>
                    <a:pt x="0" y="0"/>
                  </a:moveTo>
                  <a:lnTo>
                    <a:pt x="9258624" y="0"/>
                  </a:lnTo>
                  <a:lnTo>
                    <a:pt x="9258624" y="867182"/>
                  </a:lnTo>
                  <a:lnTo>
                    <a:pt x="0" y="867182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58624" cy="90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927099" y="2897924"/>
            <a:ext cx="12071475" cy="4491152"/>
          </a:xfrm>
          <a:custGeom>
            <a:avLst/>
            <a:gdLst/>
            <a:ahLst/>
            <a:cxnLst/>
            <a:rect l="l" t="t" r="r" b="b"/>
            <a:pathLst>
              <a:path w="12071475" h="4491152">
                <a:moveTo>
                  <a:pt x="0" y="0"/>
                </a:moveTo>
                <a:lnTo>
                  <a:pt x="12071474" y="0"/>
                </a:lnTo>
                <a:lnTo>
                  <a:pt x="12071474" y="4491152"/>
                </a:lnTo>
                <a:lnTo>
                  <a:pt x="0" y="4491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177" b="-1111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>
            <a:off x="3005606" y="2075912"/>
            <a:ext cx="12276788" cy="70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2"/>
              </a:lnSpc>
            </a:pPr>
            <a:r>
              <a:rPr lang="en-US" sz="5362" b="1" spc="-134">
                <a:solidFill>
                  <a:srgbClr val="3926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REVENUE DISTRIBUTION BY WEEKDAY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4412" y="7801204"/>
            <a:ext cx="9908264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Mondays, Wednesdays, Thursdays and Fridays are the days where we generate most of our revenue (our busiest days).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5609" y="0"/>
            <a:ext cx="15042391" cy="10287000"/>
            <a:chOff x="0" y="0"/>
            <a:chExt cx="39617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1782" cy="2709333"/>
            </a:xfrm>
            <a:custGeom>
              <a:avLst/>
              <a:gdLst/>
              <a:ahLst/>
              <a:cxnLst/>
              <a:rect l="l" t="t" r="r" b="b"/>
              <a:pathLst>
                <a:path w="3961782" h="2709333">
                  <a:moveTo>
                    <a:pt x="0" y="0"/>
                  </a:moveTo>
                  <a:lnTo>
                    <a:pt x="3961782" y="0"/>
                  </a:lnTo>
                  <a:lnTo>
                    <a:pt x="39617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6178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338442">
            <a:off x="-1124417" y="-4991467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>
            <a:off x="13857618" y="1601127"/>
            <a:ext cx="4625179" cy="7084746"/>
            <a:chOff x="0" y="0"/>
            <a:chExt cx="6166906" cy="944632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1856" r="11856" b="22096"/>
            <a:stretch>
              <a:fillRect/>
            </a:stretch>
          </p:blipFill>
          <p:spPr>
            <a:xfrm>
              <a:off x="0" y="0"/>
              <a:ext cx="6166906" cy="944632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873748" y="1587553"/>
            <a:ext cx="4933755" cy="7084746"/>
            <a:chOff x="0" y="0"/>
            <a:chExt cx="6578340" cy="94463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5640" t="18335" r="15982" b="3114"/>
            <a:stretch>
              <a:fillRect/>
            </a:stretch>
          </p:blipFill>
          <p:spPr>
            <a:xfrm>
              <a:off x="0" y="0"/>
              <a:ext cx="6578340" cy="944632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0" y="9258300"/>
            <a:ext cx="3745600" cy="685136"/>
            <a:chOff x="0" y="0"/>
            <a:chExt cx="1859605" cy="340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59605" cy="340155"/>
            </a:xfrm>
            <a:custGeom>
              <a:avLst/>
              <a:gdLst/>
              <a:ahLst/>
              <a:cxnLst/>
              <a:rect l="l" t="t" r="r" b="b"/>
              <a:pathLst>
                <a:path w="1859605" h="340155">
                  <a:moveTo>
                    <a:pt x="0" y="0"/>
                  </a:moveTo>
                  <a:lnTo>
                    <a:pt x="1859605" y="0"/>
                  </a:lnTo>
                  <a:lnTo>
                    <a:pt x="1859605" y="340155"/>
                  </a:lnTo>
                  <a:lnTo>
                    <a:pt x="0" y="340155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59605" cy="378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23424" y="1587553"/>
            <a:ext cx="11373683" cy="7084746"/>
            <a:chOff x="0" y="0"/>
            <a:chExt cx="8252307" cy="51404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2306" cy="5140419"/>
            </a:xfrm>
            <a:custGeom>
              <a:avLst/>
              <a:gdLst/>
              <a:ahLst/>
              <a:cxnLst/>
              <a:rect l="l" t="t" r="r" b="b"/>
              <a:pathLst>
                <a:path w="8252306" h="5140419">
                  <a:moveTo>
                    <a:pt x="0" y="0"/>
                  </a:moveTo>
                  <a:lnTo>
                    <a:pt x="8252306" y="0"/>
                  </a:lnTo>
                  <a:lnTo>
                    <a:pt x="8252306" y="5140419"/>
                  </a:lnTo>
                  <a:lnTo>
                    <a:pt x="0" y="5140419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252307" cy="5178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77094" y="2877458"/>
            <a:ext cx="11718859" cy="3845910"/>
          </a:xfrm>
          <a:custGeom>
            <a:avLst/>
            <a:gdLst/>
            <a:ahLst/>
            <a:cxnLst/>
            <a:rect l="l" t="t" r="r" b="b"/>
            <a:pathLst>
              <a:path w="11718859" h="3845910">
                <a:moveTo>
                  <a:pt x="0" y="0"/>
                </a:moveTo>
                <a:lnTo>
                  <a:pt x="11718859" y="0"/>
                </a:lnTo>
                <a:lnTo>
                  <a:pt x="11718859" y="3845910"/>
                </a:lnTo>
                <a:lnTo>
                  <a:pt x="0" y="3845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182" b="-12414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1559325" y="9402431"/>
            <a:ext cx="218627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700">
                <a:solidFill>
                  <a:srgbClr val="1C0D08"/>
                </a:solidFill>
                <a:latin typeface="Open Sans 2"/>
                <a:ea typeface="Open Sans 2"/>
                <a:cs typeface="Open Sans 2"/>
                <a:sym typeface="Open Sans 2"/>
              </a:rPr>
              <a:t>Slide 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930314" y="6999593"/>
            <a:ext cx="10759902" cy="1342727"/>
            <a:chOff x="0" y="0"/>
            <a:chExt cx="5342047" cy="6666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42047" cy="666634"/>
            </a:xfrm>
            <a:custGeom>
              <a:avLst/>
              <a:gdLst/>
              <a:ahLst/>
              <a:cxnLst/>
              <a:rect l="l" t="t" r="r" b="b"/>
              <a:pathLst>
                <a:path w="5342047" h="666634">
                  <a:moveTo>
                    <a:pt x="0" y="0"/>
                  </a:moveTo>
                  <a:lnTo>
                    <a:pt x="5342047" y="0"/>
                  </a:lnTo>
                  <a:lnTo>
                    <a:pt x="5342047" y="666634"/>
                  </a:lnTo>
                  <a:lnTo>
                    <a:pt x="0" y="666634"/>
                  </a:lnTo>
                  <a:close/>
                </a:path>
              </a:pathLst>
            </a:custGeom>
            <a:solidFill>
              <a:srgbClr val="8540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342047" cy="70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10227" y="1929716"/>
            <a:ext cx="10452593" cy="6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5062" b="1" spc="-12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REVENUE DISTRIBUTION BY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45600" y="2839358"/>
            <a:ext cx="1842135" cy="34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 b="1" spc="513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34%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15456" y="2684489"/>
            <a:ext cx="1842135" cy="34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 b="1" spc="513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34%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44045" y="4215038"/>
            <a:ext cx="1842135" cy="34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 b="1" spc="513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32%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51660" y="7221059"/>
            <a:ext cx="10317210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Hell’s Kitchen and Astoria are our highest revenue-generating stores bringing in about 34%  each of the total revenue of R88. 602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Our Lower Manhattan store however, does not lag far behind, at 32%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4854" y="3083513"/>
            <a:ext cx="1282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2239663"/>
            <a:ext cx="14863159" cy="8047337"/>
            <a:chOff x="0" y="0"/>
            <a:chExt cx="3914577" cy="211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4577" cy="2119463"/>
            </a:xfrm>
            <a:custGeom>
              <a:avLst/>
              <a:gdLst/>
              <a:ahLst/>
              <a:cxnLst/>
              <a:rect l="l" t="t" r="r" b="b"/>
              <a:pathLst>
                <a:path w="3914577" h="2119463">
                  <a:moveTo>
                    <a:pt x="0" y="0"/>
                  </a:moveTo>
                  <a:lnTo>
                    <a:pt x="3914577" y="0"/>
                  </a:lnTo>
                  <a:lnTo>
                    <a:pt x="3914577" y="2119463"/>
                  </a:lnTo>
                  <a:lnTo>
                    <a:pt x="0" y="2119463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14577" cy="215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73308" y="1682331"/>
            <a:ext cx="1685992" cy="8604669"/>
            <a:chOff x="0" y="0"/>
            <a:chExt cx="812800" cy="4148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148225"/>
            </a:xfrm>
            <a:custGeom>
              <a:avLst/>
              <a:gdLst/>
              <a:ahLst/>
              <a:cxnLst/>
              <a:rect l="l" t="t" r="r" b="b"/>
              <a:pathLst>
                <a:path w="812800" h="4148225">
                  <a:moveTo>
                    <a:pt x="0" y="0"/>
                  </a:moveTo>
                  <a:lnTo>
                    <a:pt x="812800" y="0"/>
                  </a:lnTo>
                  <a:lnTo>
                    <a:pt x="812800" y="4148225"/>
                  </a:lnTo>
                  <a:lnTo>
                    <a:pt x="0" y="4148225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4186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91441" y="3116851"/>
            <a:ext cx="13467859" cy="6141449"/>
            <a:chOff x="0" y="0"/>
            <a:chExt cx="17957146" cy="81885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t="21233" b="10365"/>
            <a:stretch>
              <a:fillRect/>
            </a:stretch>
          </p:blipFill>
          <p:spPr>
            <a:xfrm flipH="1">
              <a:off x="0" y="0"/>
              <a:ext cx="17957146" cy="8188599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744854" y="908111"/>
            <a:ext cx="6380153" cy="13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7"/>
              </a:lnSpc>
            </a:pPr>
            <a:r>
              <a:rPr lang="en-US" sz="10047" b="1" spc="-251">
                <a:solidFill>
                  <a:srgbClr val="1C0D0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158318" y="854345"/>
            <a:ext cx="3470338" cy="1248551"/>
            <a:chOff x="0" y="0"/>
            <a:chExt cx="2517943" cy="905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944" cy="905901"/>
            </a:xfrm>
            <a:custGeom>
              <a:avLst/>
              <a:gdLst/>
              <a:ahLst/>
              <a:cxnLst/>
              <a:rect l="l" t="t" r="r" b="b"/>
              <a:pathLst>
                <a:path w="2517944" h="905901">
                  <a:moveTo>
                    <a:pt x="0" y="0"/>
                  </a:moveTo>
                  <a:lnTo>
                    <a:pt x="2517944" y="0"/>
                  </a:lnTo>
                  <a:lnTo>
                    <a:pt x="2517944" y="905901"/>
                  </a:lnTo>
                  <a:lnTo>
                    <a:pt x="0" y="905901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17943" cy="94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7305" y="3116851"/>
            <a:ext cx="2846976" cy="6912683"/>
            <a:chOff x="0" y="0"/>
            <a:chExt cx="749821" cy="18206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9821" cy="1820624"/>
            </a:xfrm>
            <a:custGeom>
              <a:avLst/>
              <a:gdLst/>
              <a:ahLst/>
              <a:cxnLst/>
              <a:rect l="l" t="t" r="r" b="b"/>
              <a:pathLst>
                <a:path w="749821" h="1820624">
                  <a:moveTo>
                    <a:pt x="0" y="0"/>
                  </a:moveTo>
                  <a:lnTo>
                    <a:pt x="749821" y="0"/>
                  </a:lnTo>
                  <a:lnTo>
                    <a:pt x="749821" y="1820624"/>
                  </a:lnTo>
                  <a:lnTo>
                    <a:pt x="0" y="1820624"/>
                  </a:lnTo>
                  <a:close/>
                </a:path>
              </a:pathLst>
            </a:custGeom>
            <a:solidFill>
              <a:srgbClr val="85402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49821" cy="1858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5400000">
            <a:off x="-1165671" y="5118741"/>
            <a:ext cx="6033169" cy="2352936"/>
          </a:xfrm>
          <a:custGeom>
            <a:avLst/>
            <a:gdLst/>
            <a:ahLst/>
            <a:cxnLst/>
            <a:rect l="l" t="t" r="r" b="b"/>
            <a:pathLst>
              <a:path w="6033169" h="2352936">
                <a:moveTo>
                  <a:pt x="0" y="0"/>
                </a:moveTo>
                <a:lnTo>
                  <a:pt x="6033169" y="0"/>
                </a:lnTo>
                <a:lnTo>
                  <a:pt x="6033169" y="2352936"/>
                </a:lnTo>
                <a:lnTo>
                  <a:pt x="0" y="2352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TextBox 19"/>
          <p:cNvSpPr txBox="1"/>
          <p:nvPr/>
        </p:nvSpPr>
        <p:spPr>
          <a:xfrm>
            <a:off x="545726" y="9506904"/>
            <a:ext cx="384078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Smells So Good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73308" y="1568031"/>
            <a:ext cx="1685992" cy="14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9"/>
              </a:lnSpc>
            </a:pPr>
            <a:r>
              <a:rPr lang="en-US" sz="8585" b="1" spc="-652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4367" y="1097460"/>
            <a:ext cx="7195404" cy="8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2"/>
              </a:lnSpc>
            </a:pPr>
            <a:r>
              <a:rPr lang="en-US" sz="6762" b="1" spc="-16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149 116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69649"/>
            <a:ext cx="16821763" cy="7267536"/>
            <a:chOff x="0" y="0"/>
            <a:chExt cx="4430423" cy="1914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0423" cy="1914084"/>
            </a:xfrm>
            <a:custGeom>
              <a:avLst/>
              <a:gdLst/>
              <a:ahLst/>
              <a:cxnLst/>
              <a:rect l="l" t="t" r="r" b="b"/>
              <a:pathLst>
                <a:path w="4430423" h="1914084">
                  <a:moveTo>
                    <a:pt x="0" y="0"/>
                  </a:moveTo>
                  <a:lnTo>
                    <a:pt x="4430423" y="0"/>
                  </a:lnTo>
                  <a:lnTo>
                    <a:pt x="4430423" y="1914084"/>
                  </a:lnTo>
                  <a:lnTo>
                    <a:pt x="0" y="1914084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4430423" cy="2171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318673" cy="3150800"/>
            <a:chOff x="0" y="0"/>
            <a:chExt cx="4424897" cy="42010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2023" b="12023"/>
            <a:stretch>
              <a:fillRect/>
            </a:stretch>
          </p:blipFill>
          <p:spPr>
            <a:xfrm>
              <a:off x="0" y="0"/>
              <a:ext cx="4424897" cy="42010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7807169"/>
            <a:ext cx="16821763" cy="3147702"/>
            <a:chOff x="0" y="0"/>
            <a:chExt cx="4430423" cy="829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0423" cy="829024"/>
            </a:xfrm>
            <a:custGeom>
              <a:avLst/>
              <a:gdLst/>
              <a:ahLst/>
              <a:cxnLst/>
              <a:rect l="l" t="t" r="r" b="b"/>
              <a:pathLst>
                <a:path w="4430423" h="829024">
                  <a:moveTo>
                    <a:pt x="0" y="0"/>
                  </a:moveTo>
                  <a:lnTo>
                    <a:pt x="4430423" y="0"/>
                  </a:lnTo>
                  <a:lnTo>
                    <a:pt x="4430423" y="829024"/>
                  </a:lnTo>
                  <a:lnTo>
                    <a:pt x="0" y="829024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57175"/>
              <a:ext cx="4430423" cy="108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08870" y="1143000"/>
            <a:ext cx="6966244" cy="8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8"/>
              </a:lnSpc>
            </a:pPr>
            <a:r>
              <a:rPr lang="en-US" sz="6308" b="1" spc="-15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TOTAL SALES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89682" y="539633"/>
            <a:ext cx="5787016" cy="1938471"/>
            <a:chOff x="0" y="0"/>
            <a:chExt cx="1524152" cy="510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152" cy="510544"/>
            </a:xfrm>
            <a:custGeom>
              <a:avLst/>
              <a:gdLst/>
              <a:ahLst/>
              <a:cxnLst/>
              <a:rect l="l" t="t" r="r" b="b"/>
              <a:pathLst>
                <a:path w="1524152" h="510544">
                  <a:moveTo>
                    <a:pt x="0" y="0"/>
                  </a:moveTo>
                  <a:lnTo>
                    <a:pt x="1524152" y="0"/>
                  </a:lnTo>
                  <a:lnTo>
                    <a:pt x="1524152" y="510544"/>
                  </a:lnTo>
                  <a:lnTo>
                    <a:pt x="0" y="510544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57175"/>
              <a:ext cx="1524152" cy="7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43993" y="3150800"/>
            <a:ext cx="10245689" cy="4186020"/>
          </a:xfrm>
          <a:custGeom>
            <a:avLst/>
            <a:gdLst/>
            <a:ahLst/>
            <a:cxnLst/>
            <a:rect l="l" t="t" r="r" b="b"/>
            <a:pathLst>
              <a:path w="10245689" h="4186020">
                <a:moveTo>
                  <a:pt x="0" y="0"/>
                </a:moveTo>
                <a:lnTo>
                  <a:pt x="10245689" y="0"/>
                </a:lnTo>
                <a:lnTo>
                  <a:pt x="10245689" y="4186020"/>
                </a:lnTo>
                <a:lnTo>
                  <a:pt x="0" y="418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6" t="-10852" r="-1096" b="-9520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5" name="Group 15"/>
          <p:cNvGrpSpPr/>
          <p:nvPr/>
        </p:nvGrpSpPr>
        <p:grpSpPr>
          <a:xfrm>
            <a:off x="12089682" y="2554771"/>
            <a:ext cx="5609216" cy="5013523"/>
            <a:chOff x="0" y="0"/>
            <a:chExt cx="1477324" cy="13204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77324" cy="1320434"/>
            </a:xfrm>
            <a:custGeom>
              <a:avLst/>
              <a:gdLst/>
              <a:ahLst/>
              <a:cxnLst/>
              <a:rect l="l" t="t" r="r" b="b"/>
              <a:pathLst>
                <a:path w="1477324" h="1320434">
                  <a:moveTo>
                    <a:pt x="0" y="0"/>
                  </a:moveTo>
                  <a:lnTo>
                    <a:pt x="1477324" y="0"/>
                  </a:lnTo>
                  <a:lnTo>
                    <a:pt x="1477324" y="1320434"/>
                  </a:lnTo>
                  <a:lnTo>
                    <a:pt x="0" y="1320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77324" cy="1358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90344" y="3150800"/>
            <a:ext cx="5007893" cy="3821465"/>
          </a:xfrm>
          <a:custGeom>
            <a:avLst/>
            <a:gdLst/>
            <a:ahLst/>
            <a:cxnLst/>
            <a:rect l="l" t="t" r="r" b="b"/>
            <a:pathLst>
              <a:path w="5007893" h="3821465">
                <a:moveTo>
                  <a:pt x="0" y="0"/>
                </a:moveTo>
                <a:lnTo>
                  <a:pt x="5007893" y="0"/>
                </a:lnTo>
                <a:lnTo>
                  <a:pt x="5007893" y="3821466"/>
                </a:lnTo>
                <a:lnTo>
                  <a:pt x="0" y="3821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0" t="-10570" r="-2496" b="-365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TextBox 19"/>
          <p:cNvSpPr txBox="1"/>
          <p:nvPr/>
        </p:nvSpPr>
        <p:spPr>
          <a:xfrm>
            <a:off x="12500984" y="1093365"/>
            <a:ext cx="5197915" cy="8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6762" b="1" spc="-16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149 116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3012" y="8387335"/>
            <a:ext cx="11130976" cy="99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326" lvl="1" indent="-206163" algn="just">
              <a:lnSpc>
                <a:spcPts val="2673"/>
              </a:lnSpc>
              <a:buFont typeface="Arial"/>
              <a:buChar char="•"/>
            </a:pPr>
            <a:r>
              <a:rPr lang="en-US" sz="190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Mirroring our revenue trend over the past 6 months, more than 50% of our sales were generated during  the last quarter (April, May and June).</a:t>
            </a:r>
          </a:p>
          <a:p>
            <a:pPr marL="412326" lvl="1" indent="-206163" algn="just">
              <a:lnSpc>
                <a:spcPts val="2673"/>
              </a:lnSpc>
              <a:buFont typeface="Arial"/>
              <a:buChar char="•"/>
            </a:pPr>
            <a:r>
              <a:rPr lang="en-US" sz="190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majority of our sales are from low spenders, followed by medium spenders.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26140" cy="6785129"/>
            <a:chOff x="0" y="0"/>
            <a:chExt cx="8034853" cy="90468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962" b="4962"/>
            <a:stretch>
              <a:fillRect/>
            </a:stretch>
          </p:blipFill>
          <p:spPr>
            <a:xfrm>
              <a:off x="0" y="0"/>
              <a:ext cx="8034853" cy="904683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740657" y="4948474"/>
            <a:ext cx="5634877" cy="5555239"/>
            <a:chOff x="0" y="0"/>
            <a:chExt cx="7513169" cy="74069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0565" b="10565"/>
            <a:stretch>
              <a:fillRect/>
            </a:stretch>
          </p:blipFill>
          <p:spPr>
            <a:xfrm>
              <a:off x="0" y="0"/>
              <a:ext cx="7513169" cy="740698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79254" y="6785129"/>
            <a:ext cx="13020515" cy="3501871"/>
            <a:chOff x="0" y="0"/>
            <a:chExt cx="3429272" cy="922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29272" cy="922303"/>
            </a:xfrm>
            <a:custGeom>
              <a:avLst/>
              <a:gdLst/>
              <a:ahLst/>
              <a:cxnLst/>
              <a:rect l="l" t="t" r="r" b="b"/>
              <a:pathLst>
                <a:path w="3429272" h="922303">
                  <a:moveTo>
                    <a:pt x="0" y="0"/>
                  </a:moveTo>
                  <a:lnTo>
                    <a:pt x="3429272" y="0"/>
                  </a:lnTo>
                  <a:lnTo>
                    <a:pt x="3429272" y="922303"/>
                  </a:lnTo>
                  <a:lnTo>
                    <a:pt x="0" y="922303"/>
                  </a:lnTo>
                  <a:close/>
                </a:path>
              </a:pathLst>
            </a:custGeom>
            <a:solidFill>
              <a:srgbClr val="1C0D0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57175"/>
              <a:ext cx="3429272" cy="1179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70899" y="1028700"/>
            <a:ext cx="11047743" cy="7118788"/>
            <a:chOff x="0" y="0"/>
            <a:chExt cx="2909694" cy="18749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09694" cy="1874907"/>
            </a:xfrm>
            <a:custGeom>
              <a:avLst/>
              <a:gdLst/>
              <a:ahLst/>
              <a:cxnLst/>
              <a:rect l="l" t="t" r="r" b="b"/>
              <a:pathLst>
                <a:path w="2909694" h="1874907">
                  <a:moveTo>
                    <a:pt x="0" y="0"/>
                  </a:moveTo>
                  <a:lnTo>
                    <a:pt x="2909694" y="0"/>
                  </a:lnTo>
                  <a:lnTo>
                    <a:pt x="2909694" y="1874907"/>
                  </a:lnTo>
                  <a:lnTo>
                    <a:pt x="0" y="1874907"/>
                  </a:lnTo>
                  <a:close/>
                </a:path>
              </a:pathLst>
            </a:custGeom>
            <a:solidFill>
              <a:srgbClr val="E6DACE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57175"/>
              <a:ext cx="2909694" cy="2132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3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70899" y="2826315"/>
            <a:ext cx="11107523" cy="4452765"/>
          </a:xfrm>
          <a:custGeom>
            <a:avLst/>
            <a:gdLst/>
            <a:ahLst/>
            <a:cxnLst/>
            <a:rect l="l" t="t" r="r" b="b"/>
            <a:pathLst>
              <a:path w="11107523" h="4452765">
                <a:moveTo>
                  <a:pt x="0" y="0"/>
                </a:moveTo>
                <a:lnTo>
                  <a:pt x="11107523" y="0"/>
                </a:lnTo>
                <a:lnTo>
                  <a:pt x="11107523" y="4452765"/>
                </a:lnTo>
                <a:lnTo>
                  <a:pt x="0" y="445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9" t="-10959" r="-11030" b="-8609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2591067" y="1133475"/>
            <a:ext cx="10649098" cy="149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7"/>
              </a:lnSpc>
            </a:pPr>
            <a:r>
              <a:rPr lang="en-US" sz="5727" b="1" spc="-143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SALES DISTRIBUTION BY WEEKDAY AND STORE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53123" y="527903"/>
            <a:ext cx="6143758" cy="4524795"/>
            <a:chOff x="0" y="0"/>
            <a:chExt cx="4457674" cy="32830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57674" cy="3283017"/>
            </a:xfrm>
            <a:custGeom>
              <a:avLst/>
              <a:gdLst/>
              <a:ahLst/>
              <a:cxnLst/>
              <a:rect l="l" t="t" r="r" b="b"/>
              <a:pathLst>
                <a:path w="4457674" h="3283017">
                  <a:moveTo>
                    <a:pt x="0" y="0"/>
                  </a:moveTo>
                  <a:lnTo>
                    <a:pt x="4457674" y="0"/>
                  </a:lnTo>
                  <a:lnTo>
                    <a:pt x="4457674" y="3283017"/>
                  </a:lnTo>
                  <a:lnTo>
                    <a:pt x="0" y="3283017"/>
                  </a:lnTo>
                  <a:close/>
                </a:path>
              </a:pathLst>
            </a:custGeom>
            <a:solidFill>
              <a:srgbClr val="37292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57674" cy="3321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41261" y="846484"/>
            <a:ext cx="5155747" cy="3887632"/>
          </a:xfrm>
          <a:custGeom>
            <a:avLst/>
            <a:gdLst/>
            <a:ahLst/>
            <a:cxnLst/>
            <a:rect l="l" t="t" r="r" b="b"/>
            <a:pathLst>
              <a:path w="5155747" h="3887632">
                <a:moveTo>
                  <a:pt x="0" y="0"/>
                </a:moveTo>
                <a:lnTo>
                  <a:pt x="5155747" y="0"/>
                </a:lnTo>
                <a:lnTo>
                  <a:pt x="5155747" y="3887632"/>
                </a:lnTo>
                <a:lnTo>
                  <a:pt x="0" y="388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05" t="-16389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8" name="TextBox 18"/>
          <p:cNvSpPr txBox="1"/>
          <p:nvPr/>
        </p:nvSpPr>
        <p:spPr>
          <a:xfrm>
            <a:off x="1287431" y="8660765"/>
            <a:ext cx="9689067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Similarly, Mondays, Wednesdays, Thursdays and Fridays are the days where we generate most of our sales (our busiest days).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Hell’s Kitchen and Astoria  are our highest sales generating stores at 34%, followed by Lower Manhatan at 32%.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787</Words>
  <Application>Microsoft Office PowerPoint</Application>
  <PresentationFormat>Custom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Inter Bold</vt:lpstr>
      <vt:lpstr>Open Sans 1</vt:lpstr>
      <vt:lpstr>Inter</vt:lpstr>
      <vt:lpstr>Open Sans 2 Bold</vt:lpstr>
      <vt:lpstr>Calibri</vt:lpstr>
      <vt:lpstr>Arial</vt:lpstr>
      <vt:lpstr>Open Sans 1 Bold</vt:lpstr>
      <vt:lpstr>Open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BrightCo Presentation</dc:title>
  <dc:creator>Ebrahim Williams</dc:creator>
  <cp:lastModifiedBy>Ebrahim Williams</cp:lastModifiedBy>
  <cp:revision>3</cp:revision>
  <dcterms:created xsi:type="dcterms:W3CDTF">2006-08-16T00:00:00Z</dcterms:created>
  <dcterms:modified xsi:type="dcterms:W3CDTF">2025-06-30T12:33:15Z</dcterms:modified>
  <dc:identifier>DAGrq6SAW5M</dc:identifier>
</cp:coreProperties>
</file>